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50"/>
  </p:notesMasterIdLst>
  <p:sldIdLst>
    <p:sldId id="256" r:id="rId2"/>
    <p:sldId id="527" r:id="rId3"/>
    <p:sldId id="533" r:id="rId4"/>
    <p:sldId id="534" r:id="rId5"/>
    <p:sldId id="536" r:id="rId6"/>
    <p:sldId id="573" r:id="rId7"/>
    <p:sldId id="568" r:id="rId8"/>
    <p:sldId id="538" r:id="rId9"/>
    <p:sldId id="539" r:id="rId10"/>
    <p:sldId id="540" r:id="rId11"/>
    <p:sldId id="554" r:id="rId12"/>
    <p:sldId id="555" r:id="rId13"/>
    <p:sldId id="602" r:id="rId14"/>
    <p:sldId id="603" r:id="rId15"/>
    <p:sldId id="600" r:id="rId16"/>
    <p:sldId id="601" r:id="rId17"/>
    <p:sldId id="590" r:id="rId18"/>
    <p:sldId id="594" r:id="rId19"/>
    <p:sldId id="409" r:id="rId20"/>
    <p:sldId id="562" r:id="rId21"/>
    <p:sldId id="575" r:id="rId22"/>
    <p:sldId id="591" r:id="rId23"/>
    <p:sldId id="583" r:id="rId24"/>
    <p:sldId id="586" r:id="rId25"/>
    <p:sldId id="565" r:id="rId26"/>
    <p:sldId id="556" r:id="rId27"/>
    <p:sldId id="557" r:id="rId28"/>
    <p:sldId id="558" r:id="rId29"/>
    <p:sldId id="559" r:id="rId30"/>
    <p:sldId id="560" r:id="rId31"/>
    <p:sldId id="561" r:id="rId32"/>
    <p:sldId id="605" r:id="rId33"/>
    <p:sldId id="606" r:id="rId34"/>
    <p:sldId id="596" r:id="rId35"/>
    <p:sldId id="588" r:id="rId36"/>
    <p:sldId id="592" r:id="rId37"/>
    <p:sldId id="604" r:id="rId38"/>
    <p:sldId id="595" r:id="rId39"/>
    <p:sldId id="576" r:id="rId40"/>
    <p:sldId id="577" r:id="rId41"/>
    <p:sldId id="545" r:id="rId42"/>
    <p:sldId id="546" r:id="rId43"/>
    <p:sldId id="580" r:id="rId44"/>
    <p:sldId id="581" r:id="rId45"/>
    <p:sldId id="547" r:id="rId46"/>
    <p:sldId id="570" r:id="rId47"/>
    <p:sldId id="579" r:id="rId48"/>
    <p:sldId id="572" r:id="rId49"/>
  </p:sldIdLst>
  <p:sldSz cx="9144000" cy="6858000" type="screen4x3"/>
  <p:notesSz cx="6807200" cy="993933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2833802-FEF1-4C79-8D5D-14CF1EAF98D9}" styleName="淺色樣式 2 - 輔色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9DCAF9ED-07DC-4A11-8D7F-57B35C25682E}" styleName="中等深淺樣式 1 - 輔色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74"/>
  </p:normalViewPr>
  <p:slideViewPr>
    <p:cSldViewPr snapToGrid="0" snapToObjects="1">
      <p:cViewPr>
        <p:scale>
          <a:sx n="87" d="100"/>
          <a:sy n="87" d="100"/>
        </p:scale>
        <p:origin x="1140" y="4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2"/>
            <a:ext cx="2949787" cy="49869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5839" y="2"/>
            <a:ext cx="2949787" cy="49869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92CA38-B8FC-7F4C-ACAC-C16C830CF718}" type="datetimeFigureOut">
              <a:rPr lang="en-US" smtClean="0"/>
              <a:t>7/4/2019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68400" y="1243013"/>
            <a:ext cx="4470400" cy="33543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0720" y="4783308"/>
            <a:ext cx="5445760" cy="391361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9440649"/>
            <a:ext cx="2949787" cy="4986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5839" y="9440649"/>
            <a:ext cx="2949787" cy="4986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FC3548-0485-8640-B2CB-ED9EA1515C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838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>
            <a:spLocks noGrp="1" noRot="1" noChangeAspect="1"/>
          </p:cNvSpPr>
          <p:nvPr>
            <p:ph type="sldImg" idx="2"/>
          </p:nvPr>
        </p:nvSpPr>
        <p:spPr>
          <a:xfrm>
            <a:off x="920750" y="746125"/>
            <a:ext cx="4965700" cy="372586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Shape 244"/>
          <p:cNvSpPr txBox="1">
            <a:spLocks noGrp="1"/>
          </p:cNvSpPr>
          <p:nvPr>
            <p:ph type="body" idx="1"/>
          </p:nvPr>
        </p:nvSpPr>
        <p:spPr>
          <a:xfrm>
            <a:off x="680720" y="4721186"/>
            <a:ext cx="5445760" cy="447270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10793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FC3548-0485-8640-B2CB-ED9EA1515C8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8482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>
            <a:spLocks noGrp="1" noRot="1" noChangeAspect="1"/>
          </p:cNvSpPr>
          <p:nvPr>
            <p:ph type="sldImg" idx="2"/>
          </p:nvPr>
        </p:nvSpPr>
        <p:spPr>
          <a:xfrm>
            <a:off x="920750" y="746125"/>
            <a:ext cx="4965700" cy="372586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Shape 244"/>
          <p:cNvSpPr txBox="1">
            <a:spLocks noGrp="1"/>
          </p:cNvSpPr>
          <p:nvPr>
            <p:ph type="body" idx="1"/>
          </p:nvPr>
        </p:nvSpPr>
        <p:spPr>
          <a:xfrm>
            <a:off x="680720" y="4721186"/>
            <a:ext cx="5445760" cy="447270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02726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Shape 1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51035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Shape 1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45055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Shape 1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705831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>
            <a:spLocks noGrp="1" noRot="1" noChangeAspect="1"/>
          </p:cNvSpPr>
          <p:nvPr>
            <p:ph type="sldImg" idx="2"/>
          </p:nvPr>
        </p:nvSpPr>
        <p:spPr>
          <a:xfrm>
            <a:off x="920750" y="746125"/>
            <a:ext cx="4965700" cy="372586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Shape 244"/>
          <p:cNvSpPr txBox="1">
            <a:spLocks noGrp="1"/>
          </p:cNvSpPr>
          <p:nvPr>
            <p:ph type="body" idx="1"/>
          </p:nvPr>
        </p:nvSpPr>
        <p:spPr>
          <a:xfrm>
            <a:off x="680720" y="4721186"/>
            <a:ext cx="5445760" cy="447270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40999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>
            <a:spLocks noGrp="1" noRot="1" noChangeAspect="1"/>
          </p:cNvSpPr>
          <p:nvPr>
            <p:ph type="sldImg" idx="2"/>
          </p:nvPr>
        </p:nvSpPr>
        <p:spPr>
          <a:xfrm>
            <a:off x="920750" y="746125"/>
            <a:ext cx="4965700" cy="372586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Shape 244"/>
          <p:cNvSpPr txBox="1">
            <a:spLocks noGrp="1"/>
          </p:cNvSpPr>
          <p:nvPr>
            <p:ph type="body" idx="1"/>
          </p:nvPr>
        </p:nvSpPr>
        <p:spPr>
          <a:xfrm>
            <a:off x="680720" y="4721186"/>
            <a:ext cx="5445760" cy="447270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389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42F98-8BEF-F542-8DAD-F504120863ED}" type="datetimeFigureOut">
              <a:rPr lang="en-US" smtClean="0"/>
              <a:t>7/4/2019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2B148-C0F7-014B-AD41-136CA062160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42F98-8BEF-F542-8DAD-F504120863ED}" type="datetimeFigureOut">
              <a:rPr lang="en-US" smtClean="0"/>
              <a:t>7/4/2019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2B148-C0F7-014B-AD41-136CA062160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42F98-8BEF-F542-8DAD-F504120863ED}" type="datetimeFigureOut">
              <a:rPr lang="en-US" smtClean="0"/>
              <a:t>7/4/2019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2B148-C0F7-014B-AD41-136CA062160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bg>
      <p:bgPr>
        <a:solidFill>
          <a:schemeClr val="accent2"/>
        </a:solid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 txBox="1">
            <a:spLocks noGrp="1"/>
          </p:cNvSpPr>
          <p:nvPr>
            <p:ph type="title"/>
          </p:nvPr>
        </p:nvSpPr>
        <p:spPr>
          <a:xfrm>
            <a:off x="490250" y="701800"/>
            <a:ext cx="5604000" cy="545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sldNum" idx="12"/>
          </p:nvPr>
        </p:nvSpPr>
        <p:spPr>
          <a:xfrm>
            <a:off x="8497999" y="6251679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730079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42F98-8BEF-F542-8DAD-F504120863ED}" type="datetimeFigureOut">
              <a:rPr lang="en-US" smtClean="0"/>
              <a:t>7/4/2019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2B148-C0F7-014B-AD41-136CA062160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42F98-8BEF-F542-8DAD-F504120863ED}" type="datetimeFigureOut">
              <a:rPr lang="en-US" smtClean="0"/>
              <a:t>7/4/2019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2B148-C0F7-014B-AD41-136CA062160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42F98-8BEF-F542-8DAD-F504120863ED}" type="datetimeFigureOut">
              <a:rPr lang="en-US" smtClean="0"/>
              <a:t>7/4/2019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2B148-C0F7-014B-AD41-136CA062160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42F98-8BEF-F542-8DAD-F504120863ED}" type="datetimeFigureOut">
              <a:rPr lang="en-US" smtClean="0"/>
              <a:t>7/4/2019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2B148-C0F7-014B-AD41-136CA062160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42F98-8BEF-F542-8DAD-F504120863ED}" type="datetimeFigureOut">
              <a:rPr lang="en-US" smtClean="0"/>
              <a:t>7/4/2019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2B148-C0F7-014B-AD41-136CA062160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42F98-8BEF-F542-8DAD-F504120863ED}" type="datetimeFigureOut">
              <a:rPr lang="en-US" smtClean="0"/>
              <a:t>7/4/2019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2B148-C0F7-014B-AD41-136CA062160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42F98-8BEF-F542-8DAD-F504120863ED}" type="datetimeFigureOut">
              <a:rPr lang="en-US" smtClean="0"/>
              <a:t>7/4/2019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2B148-C0F7-014B-AD41-136CA062160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42F98-8BEF-F542-8DAD-F504120863ED}" type="datetimeFigureOut">
              <a:rPr lang="en-US" smtClean="0"/>
              <a:t>7/4/2019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2B148-C0F7-014B-AD41-136CA062160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742F98-8BEF-F542-8DAD-F504120863ED}" type="datetimeFigureOut">
              <a:rPr lang="en-US" smtClean="0"/>
              <a:t>7/4/2019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32B148-C0F7-014B-AD41-136CA06216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5118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tiff"/><Relationship Id="rId5" Type="http://schemas.openxmlformats.org/officeDocument/2006/relationships/image" Target="../media/image7.tiff"/><Relationship Id="rId4" Type="http://schemas.openxmlformats.org/officeDocument/2006/relationships/image" Target="../media/image6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aclweb.org/anthology/D17-1149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965168"/>
            <a:ext cx="7772400" cy="1221377"/>
          </a:xfrm>
        </p:spPr>
        <p:txBody>
          <a:bodyPr>
            <a:normAutofit/>
          </a:bodyPr>
          <a:lstStyle/>
          <a:p>
            <a:r>
              <a:rPr lang="zh-CN" altLang="en-US" sz="36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人工神經網</a:t>
            </a:r>
            <a:r>
              <a:rPr lang="zh-CN" altLang="en-US" sz="3600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絡及語言科技</a:t>
            </a:r>
            <a:endParaRPr lang="en-US" sz="36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65685"/>
            <a:ext cx="6858000" cy="2227115"/>
          </a:xfrm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zh-CN" altLang="en-US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蕭世昌</a:t>
            </a:r>
            <a:endParaRPr lang="en-US" altLang="zh-CN" dirty="0" smtClean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r>
              <a:rPr lang="zh-CN" altLang="en-US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翻譯文學碩士（電腦輔助翻譯）課程主任</a:t>
            </a:r>
            <a:endParaRPr lang="en-US" altLang="zh-CN" dirty="0" smtClean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r>
              <a:rPr lang="zh-CN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深度</a:t>
            </a:r>
            <a:r>
              <a:rPr lang="zh-CN" altLang="en-US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學習研究與應用中心主任</a:t>
            </a:r>
            <a:endParaRPr lang="en-US" altLang="zh-CN" dirty="0" smtClean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C6B07B37-97B4-4BE3-990A-62F667FDAB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14" y="337038"/>
            <a:ext cx="2772744" cy="976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281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dirty="0" smtClean="0">
                <a:latin typeface="+mn-lt"/>
                <a:ea typeface="Microsoft JhengHei UI" panose="020B0604030504040204" pitchFamily="34" charset="-120"/>
              </a:rPr>
              <a:t>深度學習：</a:t>
            </a:r>
            <a:r>
              <a:rPr lang="en-US" altLang="zh-CN" sz="4000" dirty="0" smtClean="0">
                <a:latin typeface="+mn-lt"/>
                <a:ea typeface="Microsoft JhengHei UI" panose="020B0604030504040204" pitchFamily="34" charset="-120"/>
              </a:rPr>
              <a:t>Many </a:t>
            </a:r>
            <a:r>
              <a:rPr lang="zh-CN" altLang="en-US" sz="4000" dirty="0" smtClean="0">
                <a:latin typeface="+mn-lt"/>
                <a:ea typeface="Microsoft JhengHei UI" panose="020B0604030504040204" pitchFamily="34" charset="-120"/>
              </a:rPr>
              <a:t>隱藏層！</a:t>
            </a:r>
            <a:endParaRPr lang="en-US" sz="4000" dirty="0">
              <a:latin typeface="+mn-lt"/>
              <a:ea typeface="Microsoft JhengHei UI" panose="020B0604030504040204" pitchFamily="34" charset="-120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5519" y="2205906"/>
            <a:ext cx="841444" cy="3494903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6860" y="2205906"/>
            <a:ext cx="841444" cy="3494903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4178" y="2205906"/>
            <a:ext cx="841444" cy="3494903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1106144" y="167015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ea typeface="Microsoft JhengHei UI" panose="020B0604030504040204" pitchFamily="34" charset="-120"/>
              </a:rPr>
              <a:t>輸入層</a:t>
            </a:r>
            <a:endParaRPr lang="en-US" dirty="0">
              <a:ea typeface="Microsoft JhengHei UI" panose="020B0604030504040204" pitchFamily="34" charset="-12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4145519" y="1675965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ea typeface="Microsoft JhengHei UI" panose="020B0604030504040204" pitchFamily="34" charset="-120"/>
              </a:rPr>
              <a:t>隱藏層</a:t>
            </a:r>
            <a:endParaRPr lang="en-US" dirty="0">
              <a:ea typeface="Microsoft JhengHei UI" panose="020B0604030504040204" pitchFamily="34" charset="-12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7109890" y="1691504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ea typeface="Microsoft JhengHei UI" panose="020B0604030504040204" pitchFamily="34" charset="-120"/>
              </a:rPr>
              <a:t>輸出層</a:t>
            </a:r>
            <a:endParaRPr lang="en-US" dirty="0">
              <a:ea typeface="Microsoft JhengHei UI" panose="020B0604030504040204" pitchFamily="34" charset="-120"/>
            </a:endParaRPr>
          </a:p>
        </p:txBody>
      </p:sp>
      <p:pic>
        <p:nvPicPr>
          <p:cNvPr id="53" name="Picture 5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975" y="2591376"/>
            <a:ext cx="649503" cy="2701554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1232" y="2293096"/>
            <a:ext cx="654480" cy="3320524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6962" y="2431644"/>
            <a:ext cx="784100" cy="3021018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5465" y="2431644"/>
            <a:ext cx="784100" cy="3021018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5621" y="2431644"/>
            <a:ext cx="784100" cy="3021018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11139" y="2442849"/>
            <a:ext cx="797241" cy="3021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341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+mn-lt"/>
                <a:ea typeface="Microsoft JhengHei UI" panose="020B0604030504040204" pitchFamily="34" charset="-120"/>
              </a:rPr>
              <a:t>類神經網路</a:t>
            </a:r>
            <a:endParaRPr lang="en-US" dirty="0">
              <a:latin typeface="+mn-lt"/>
              <a:ea typeface="Microsoft JhengHei UI" panose="020B0604030504040204" pitchFamily="34" charset="-120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1486988" y="3448867"/>
            <a:ext cx="2830286" cy="1349829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 smtClean="0">
                <a:ea typeface="Microsoft JhengHei UI" panose="020B0604030504040204" pitchFamily="34" charset="-120"/>
              </a:rPr>
              <a:t>一串數字</a:t>
            </a:r>
            <a:endParaRPr lang="en-US" sz="2800" dirty="0">
              <a:ea typeface="Microsoft JhengHei UI" panose="020B0604030504040204" pitchFamily="34" charset="-120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4926874" y="3448866"/>
            <a:ext cx="2830286" cy="134982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 smtClean="0">
                <a:ea typeface="Microsoft JhengHei UI" panose="020B0604030504040204" pitchFamily="34" charset="-120"/>
              </a:rPr>
              <a:t>一個數字</a:t>
            </a:r>
            <a:endParaRPr lang="en-US" sz="2800" dirty="0">
              <a:ea typeface="Microsoft JhengHei UI" panose="020B0604030504040204" pitchFamily="34" charset="-120"/>
            </a:endParaRPr>
          </a:p>
        </p:txBody>
      </p:sp>
      <p:sp>
        <p:nvSpPr>
          <p:cNvPr id="54" name="Double Bracket 53"/>
          <p:cNvSpPr/>
          <p:nvPr/>
        </p:nvSpPr>
        <p:spPr>
          <a:xfrm>
            <a:off x="418335" y="3148801"/>
            <a:ext cx="665199" cy="1955413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ea typeface="Microsoft JhengHei UI" panose="020B0604030504040204" pitchFamily="34" charset="-120"/>
              </a:rPr>
              <a:t>0</a:t>
            </a:r>
          </a:p>
          <a:p>
            <a:pPr algn="ctr"/>
            <a:r>
              <a:rPr lang="en-US" sz="3200" dirty="0" smtClean="0">
                <a:ea typeface="Microsoft JhengHei UI" panose="020B0604030504040204" pitchFamily="34" charset="-120"/>
              </a:rPr>
              <a:t>1</a:t>
            </a:r>
          </a:p>
          <a:p>
            <a:pPr algn="ctr"/>
            <a:r>
              <a:rPr lang="en-US" sz="3200" dirty="0" smtClean="0">
                <a:ea typeface="Microsoft JhengHei UI" panose="020B0604030504040204" pitchFamily="34" charset="-120"/>
              </a:rPr>
              <a:t>0</a:t>
            </a:r>
          </a:p>
          <a:p>
            <a:pPr algn="ctr"/>
            <a:r>
              <a:rPr lang="en-US" sz="3200" dirty="0" smtClean="0">
                <a:ea typeface="Microsoft JhengHei UI" panose="020B0604030504040204" pitchFamily="34" charset="-120"/>
              </a:rPr>
              <a:t>1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8160614" y="3731896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ea typeface="Microsoft JhengHei UI" panose="020B0604030504040204" pitchFamily="34" charset="-120"/>
              </a:rPr>
              <a:t>1</a:t>
            </a:r>
            <a:endParaRPr lang="en-US" sz="3200" dirty="0">
              <a:ea typeface="Microsoft JhengHei UI" panose="020B0604030504040204" pitchFamily="34" charset="-12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926874" y="3448865"/>
            <a:ext cx="2830286" cy="134982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 smtClean="0">
                <a:ea typeface="Microsoft JhengHei UI" panose="020B0604030504040204" pitchFamily="34" charset="-120"/>
              </a:rPr>
              <a:t>一串（更有意義的）數字</a:t>
            </a:r>
            <a:endParaRPr lang="en-US" sz="2000" dirty="0">
              <a:solidFill>
                <a:srgbClr val="FFFF00"/>
              </a:solidFill>
              <a:ea typeface="Microsoft JhengHei UI" panose="020B0604030504040204" pitchFamily="34" charset="-120"/>
            </a:endParaRPr>
          </a:p>
        </p:txBody>
      </p:sp>
      <p:sp>
        <p:nvSpPr>
          <p:cNvPr id="9" name="Double Bracket 8"/>
          <p:cNvSpPr/>
          <p:nvPr/>
        </p:nvSpPr>
        <p:spPr>
          <a:xfrm>
            <a:off x="8013921" y="2041931"/>
            <a:ext cx="705678" cy="3964704"/>
          </a:xfrm>
          <a:prstGeom prst="bracketPair">
            <a:avLst/>
          </a:prstGeom>
          <a:solidFill>
            <a:schemeClr val="bg1"/>
          </a:solidFill>
          <a:ln>
            <a:solidFill>
              <a:srgbClr val="008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ea typeface="Microsoft JhengHei UI" panose="020B0604030504040204" pitchFamily="34" charset="-120"/>
              </a:rPr>
              <a:t>1</a:t>
            </a:r>
          </a:p>
          <a:p>
            <a:pPr algn="ctr"/>
            <a:r>
              <a:rPr lang="en-US" sz="3200" dirty="0" smtClean="0">
                <a:ea typeface="Microsoft JhengHei UI" panose="020B0604030504040204" pitchFamily="34" charset="-120"/>
              </a:rPr>
              <a:t>1</a:t>
            </a:r>
          </a:p>
          <a:p>
            <a:pPr algn="ctr"/>
            <a:r>
              <a:rPr lang="en-US" sz="3200" dirty="0" smtClean="0">
                <a:ea typeface="Microsoft JhengHei UI" panose="020B0604030504040204" pitchFamily="34" charset="-120"/>
              </a:rPr>
              <a:t>0</a:t>
            </a:r>
          </a:p>
          <a:p>
            <a:pPr algn="ctr"/>
            <a:r>
              <a:rPr lang="en-US" sz="3200" dirty="0" smtClean="0">
                <a:ea typeface="Microsoft JhengHei UI" panose="020B0604030504040204" pitchFamily="34" charset="-120"/>
              </a:rPr>
              <a:t>0</a:t>
            </a:r>
          </a:p>
          <a:p>
            <a:pPr algn="ctr"/>
            <a:r>
              <a:rPr lang="en-US" sz="3200" dirty="0" smtClean="0">
                <a:ea typeface="Microsoft JhengHei UI" panose="020B0604030504040204" pitchFamily="34" charset="-120"/>
              </a:rPr>
              <a:t>1</a:t>
            </a:r>
          </a:p>
          <a:p>
            <a:pPr algn="ctr"/>
            <a:r>
              <a:rPr lang="en-US" sz="3200" dirty="0" smtClean="0">
                <a:ea typeface="Microsoft JhengHei UI" panose="020B0604030504040204" pitchFamily="34" charset="-120"/>
              </a:rPr>
              <a:t>1</a:t>
            </a:r>
          </a:p>
          <a:p>
            <a:pPr algn="ctr"/>
            <a:r>
              <a:rPr lang="en-US" sz="3200" dirty="0" smtClean="0">
                <a:ea typeface="Microsoft JhengHei UI" panose="020B0604030504040204" pitchFamily="34" charset="-120"/>
              </a:rPr>
              <a:t>1</a:t>
            </a:r>
          </a:p>
          <a:p>
            <a:pPr algn="ctr"/>
            <a:r>
              <a:rPr lang="en-US" sz="3200" dirty="0" smtClean="0">
                <a:ea typeface="Microsoft JhengHei UI" panose="020B0604030504040204" pitchFamily="34" charset="-120"/>
              </a:rPr>
              <a:t>0</a:t>
            </a:r>
          </a:p>
        </p:txBody>
      </p:sp>
      <p:sp>
        <p:nvSpPr>
          <p:cNvPr id="53" name="Right Arrow 52"/>
          <p:cNvSpPr/>
          <p:nvPr/>
        </p:nvSpPr>
        <p:spPr>
          <a:xfrm>
            <a:off x="4153988" y="3731896"/>
            <a:ext cx="968828" cy="718457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ea typeface="Microsoft JhengHei UI" panose="020B0604030504040204" pitchFamily="34" charset="-120"/>
            </a:endParaRPr>
          </a:p>
        </p:txBody>
      </p:sp>
      <p:sp>
        <p:nvSpPr>
          <p:cNvPr id="3" name="矩形圖說文字 2"/>
          <p:cNvSpPr/>
          <p:nvPr/>
        </p:nvSpPr>
        <p:spPr>
          <a:xfrm>
            <a:off x="5473874" y="1453045"/>
            <a:ext cx="2283286" cy="1390363"/>
          </a:xfrm>
          <a:prstGeom prst="wedgeRectCallout">
            <a:avLst>
              <a:gd name="adj1" fmla="val 65845"/>
              <a:gd name="adj2" fmla="val 4123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 smtClean="0">
                <a:ea typeface="Microsoft JhengHei UI" panose="020B0604030504040204" pitchFamily="34" charset="-120"/>
              </a:rPr>
              <a:t>用來分類、預測，甚至翻譯！</a:t>
            </a:r>
            <a:endParaRPr lang="zh-HK" altLang="en-US" sz="2800" dirty="0"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210412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  <p:bldP spid="8" grpId="0" animBg="1"/>
      <p:bldP spid="9" grpId="0" animBg="1"/>
      <p:bldP spid="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b="0" dirty="0" smtClean="0">
                <a:latin typeface="Calibri" charset="0"/>
                <a:ea typeface="Calibri" charset="0"/>
                <a:cs typeface="Calibri" charset="0"/>
              </a:rPr>
              <a:t>示例：分類</a:t>
            </a:r>
            <a:endParaRPr lang="en-US" sz="3600" b="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467216" y="2609345"/>
            <a:ext cx="2558114" cy="529122"/>
          </a:xfrm>
          <a:prstGeom prst="rect">
            <a:avLst/>
          </a:prstGeom>
          <a:solidFill>
            <a:srgbClr val="0080FF"/>
          </a:solidFill>
          <a:ln>
            <a:solidFill>
              <a:srgbClr val="008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>
              <a:buClr>
                <a:srgbClr val="000000"/>
              </a:buClr>
              <a:buFont typeface="Arial"/>
              <a:buNone/>
            </a:pPr>
            <a:endParaRPr lang="en-US" sz="1400" kern="0">
              <a:solidFill>
                <a:srgbClr val="FFFFFF"/>
              </a:solidFill>
              <a:sym typeface="Arial"/>
            </a:endParaRPr>
          </a:p>
        </p:txBody>
      </p:sp>
      <p:sp>
        <p:nvSpPr>
          <p:cNvPr id="12" name="Double Bracket 11"/>
          <p:cNvSpPr/>
          <p:nvPr/>
        </p:nvSpPr>
        <p:spPr>
          <a:xfrm>
            <a:off x="1847178" y="2873906"/>
            <a:ext cx="705678" cy="2060713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1400" kern="0" dirty="0" smtClean="0">
                <a:solidFill>
                  <a:srgbClr val="008E00"/>
                </a:solidFill>
                <a:sym typeface="Arial"/>
              </a:rPr>
              <a:t>0</a:t>
            </a: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1400" kern="0" dirty="0" smtClean="0">
                <a:solidFill>
                  <a:srgbClr val="008E00"/>
                </a:solidFill>
                <a:sym typeface="Arial"/>
              </a:rPr>
              <a:t>1</a:t>
            </a: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1400" kern="0" dirty="0" smtClean="0">
                <a:solidFill>
                  <a:srgbClr val="008E00"/>
                </a:solidFill>
                <a:sym typeface="Arial"/>
              </a:rPr>
              <a:t>0</a:t>
            </a: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1400" kern="0" dirty="0" smtClean="0">
                <a:solidFill>
                  <a:srgbClr val="008E00"/>
                </a:solidFill>
                <a:sym typeface="Arial"/>
              </a:rPr>
              <a:t>1</a:t>
            </a: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1400" kern="0" dirty="0" smtClean="0">
                <a:solidFill>
                  <a:srgbClr val="008E00"/>
                </a:solidFill>
                <a:sym typeface="Arial"/>
              </a:rPr>
              <a:t>0</a:t>
            </a: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1400" kern="0" dirty="0">
                <a:solidFill>
                  <a:srgbClr val="008E00"/>
                </a:solidFill>
                <a:sym typeface="Arial"/>
              </a:rPr>
              <a:t>1</a:t>
            </a:r>
            <a:endParaRPr lang="en-US" sz="1400" kern="0" dirty="0" smtClean="0">
              <a:solidFill>
                <a:srgbClr val="008E00"/>
              </a:solidFill>
              <a:sym typeface="Arial"/>
            </a:endParaRP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1400" kern="0" dirty="0" smtClean="0">
                <a:solidFill>
                  <a:srgbClr val="008E00"/>
                </a:solidFill>
                <a:sym typeface="Arial"/>
              </a:rPr>
              <a:t>1</a:t>
            </a: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1400" kern="0" dirty="0" smtClean="0">
                <a:solidFill>
                  <a:srgbClr val="008E00"/>
                </a:solidFill>
                <a:sym typeface="Arial"/>
              </a:rPr>
              <a:t>0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00" y="3471224"/>
            <a:ext cx="840963" cy="791494"/>
          </a:xfrm>
          <a:prstGeom prst="rect">
            <a:avLst/>
          </a:prstGeom>
        </p:spPr>
      </p:pic>
      <p:sp>
        <p:nvSpPr>
          <p:cNvPr id="14" name="Right Arrow 13"/>
          <p:cNvSpPr/>
          <p:nvPr/>
        </p:nvSpPr>
        <p:spPr>
          <a:xfrm>
            <a:off x="1292345" y="3600432"/>
            <a:ext cx="414653" cy="5300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>
              <a:buClr>
                <a:srgbClr val="000000"/>
              </a:buClr>
              <a:buFont typeface="Arial"/>
              <a:buNone/>
            </a:pPr>
            <a:endParaRPr lang="en-US" sz="1400" kern="0">
              <a:solidFill>
                <a:srgbClr val="FFFFFF"/>
              </a:solidFill>
              <a:sym typeface="Arial"/>
            </a:endParaRPr>
          </a:p>
        </p:txBody>
      </p:sp>
      <p:sp>
        <p:nvSpPr>
          <p:cNvPr id="15" name="Right Arrow 14"/>
          <p:cNvSpPr/>
          <p:nvPr/>
        </p:nvSpPr>
        <p:spPr>
          <a:xfrm>
            <a:off x="2642516" y="3600432"/>
            <a:ext cx="414653" cy="5300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>
              <a:buClr>
                <a:srgbClr val="000000"/>
              </a:buClr>
              <a:buFont typeface="Arial"/>
              <a:buNone/>
            </a:pPr>
            <a:endParaRPr lang="en-US" sz="1400" kern="0">
              <a:solidFill>
                <a:srgbClr val="FFFFFF"/>
              </a:solidFill>
              <a:sym typeface="Arial"/>
            </a:endParaRPr>
          </a:p>
        </p:txBody>
      </p:sp>
      <p:sp>
        <p:nvSpPr>
          <p:cNvPr id="16" name="Double Bracket 15"/>
          <p:cNvSpPr/>
          <p:nvPr/>
        </p:nvSpPr>
        <p:spPr>
          <a:xfrm>
            <a:off x="6582185" y="3217776"/>
            <a:ext cx="705678" cy="1295400"/>
          </a:xfrm>
          <a:prstGeom prst="bracketPair">
            <a:avLst/>
          </a:prstGeom>
          <a:ln>
            <a:solidFill>
              <a:srgbClr val="008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1400" kern="0" dirty="0" smtClean="0">
                <a:solidFill>
                  <a:srgbClr val="008E00"/>
                </a:solidFill>
                <a:sym typeface="Arial"/>
              </a:rPr>
              <a:t>0.55</a:t>
            </a: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1400" kern="0" dirty="0" smtClean="0">
                <a:solidFill>
                  <a:srgbClr val="008E00"/>
                </a:solidFill>
                <a:sym typeface="Arial"/>
              </a:rPr>
              <a:t>0.30</a:t>
            </a: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1400" kern="0" dirty="0" smtClean="0">
                <a:solidFill>
                  <a:srgbClr val="008E00"/>
                </a:solidFill>
                <a:sym typeface="Arial"/>
              </a:rPr>
              <a:t>0.10</a:t>
            </a:r>
            <a:endParaRPr lang="en-US" sz="1400" kern="0" dirty="0" smtClean="0">
              <a:solidFill>
                <a:srgbClr val="008E00"/>
              </a:solidFill>
              <a:sym typeface="Arial"/>
            </a:endParaRP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1400" kern="0" dirty="0" smtClean="0">
                <a:solidFill>
                  <a:srgbClr val="008E00"/>
                </a:solidFill>
                <a:sym typeface="Arial"/>
              </a:rPr>
              <a:t>0.05</a:t>
            </a:r>
          </a:p>
        </p:txBody>
      </p:sp>
      <p:sp>
        <p:nvSpPr>
          <p:cNvPr id="17" name="Right Arrow 16"/>
          <p:cNvSpPr/>
          <p:nvPr/>
        </p:nvSpPr>
        <p:spPr>
          <a:xfrm>
            <a:off x="6052563" y="3541950"/>
            <a:ext cx="414653" cy="530089"/>
          </a:xfrm>
          <a:prstGeom prst="rightArrow">
            <a:avLst/>
          </a:prstGeom>
          <a:solidFill>
            <a:srgbClr val="66CCFF"/>
          </a:solidFill>
          <a:ln>
            <a:solidFill>
              <a:srgbClr val="008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>
              <a:buClr>
                <a:srgbClr val="000000"/>
              </a:buClr>
              <a:buFont typeface="Arial"/>
              <a:buNone/>
            </a:pPr>
            <a:endParaRPr lang="en-US" sz="1400" kern="0">
              <a:solidFill>
                <a:srgbClr val="FFFFFF"/>
              </a:solidFill>
              <a:sym typeface="Arial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860516" y="3326867"/>
            <a:ext cx="59146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>
              <a:buClr>
                <a:srgbClr val="000000"/>
              </a:buClr>
              <a:buFont typeface="Arial"/>
              <a:buNone/>
            </a:pPr>
            <a:r>
              <a:rPr lang="en-US" sz="1600" kern="0" dirty="0" smtClean="0">
                <a:solidFill>
                  <a:srgbClr val="000000"/>
                </a:solidFill>
                <a:ea typeface="Arial"/>
                <a:cs typeface="Arial"/>
                <a:sym typeface="Arial"/>
              </a:rPr>
              <a:t>cat</a:t>
            </a:r>
          </a:p>
          <a:p>
            <a:pPr defTabSz="914400">
              <a:buClr>
                <a:srgbClr val="000000"/>
              </a:buClr>
              <a:buFont typeface="Arial"/>
              <a:buNone/>
            </a:pPr>
            <a:r>
              <a:rPr lang="en-US" sz="1600" kern="0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t</a:t>
            </a:r>
            <a:r>
              <a:rPr lang="en-US" sz="1600" kern="0" dirty="0" smtClean="0">
                <a:solidFill>
                  <a:srgbClr val="000000"/>
                </a:solidFill>
                <a:ea typeface="Arial"/>
                <a:cs typeface="Arial"/>
                <a:sym typeface="Arial"/>
              </a:rPr>
              <a:t>iger</a:t>
            </a:r>
          </a:p>
          <a:p>
            <a:pPr defTabSz="914400">
              <a:buClr>
                <a:srgbClr val="000000"/>
              </a:buClr>
              <a:buFont typeface="Arial"/>
              <a:buNone/>
            </a:pPr>
            <a:r>
              <a:rPr lang="en-US" sz="1600" kern="0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d</a:t>
            </a:r>
            <a:r>
              <a:rPr lang="en-US" sz="1600" kern="0" dirty="0" smtClean="0">
                <a:solidFill>
                  <a:srgbClr val="000000"/>
                </a:solidFill>
                <a:ea typeface="Arial"/>
                <a:cs typeface="Arial"/>
                <a:sym typeface="Arial"/>
              </a:rPr>
              <a:t>og</a:t>
            </a:r>
          </a:p>
          <a:p>
            <a:pPr defTabSz="914400">
              <a:buClr>
                <a:srgbClr val="000000"/>
              </a:buClr>
              <a:buFont typeface="Arial"/>
              <a:buNone/>
            </a:pPr>
            <a:r>
              <a:rPr lang="en-US" sz="1600" kern="0" dirty="0" smtClean="0">
                <a:solidFill>
                  <a:srgbClr val="000000"/>
                </a:solidFill>
                <a:ea typeface="Arial"/>
                <a:cs typeface="Arial"/>
                <a:sym typeface="Arial"/>
              </a:rPr>
              <a:t>man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518201" y="2720017"/>
            <a:ext cx="975267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defTabSz="914400">
              <a:buClr>
                <a:srgbClr val="000000"/>
              </a:buClr>
              <a:buFont typeface="Arial"/>
              <a:buNone/>
            </a:pPr>
            <a:r>
              <a:rPr lang="en-US" sz="1400" kern="0" dirty="0" smtClean="0">
                <a:solidFill>
                  <a:srgbClr val="FFFFFF"/>
                </a:solidFill>
                <a:ea typeface="Arial"/>
                <a:cs typeface="Arial"/>
                <a:sym typeface="Arial"/>
              </a:rPr>
              <a:t>Probability</a:t>
            </a:r>
            <a:endParaRPr lang="en-US" sz="1400" kern="0" dirty="0">
              <a:solidFill>
                <a:srgbClr val="FFFFFF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544453" y="2612296"/>
            <a:ext cx="1564934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1400" kern="0" dirty="0" smtClean="0">
                <a:solidFill>
                  <a:srgbClr val="FFFFFF"/>
                </a:solidFill>
                <a:ea typeface="Arial"/>
                <a:cs typeface="Arial"/>
                <a:sym typeface="Arial"/>
              </a:rPr>
              <a:t>that the picture</a:t>
            </a:r>
          </a:p>
          <a:p>
            <a:pPr marL="6350" algn="ctr" defTabSz="914400">
              <a:buClr>
                <a:srgbClr val="000000"/>
              </a:buClr>
              <a:buFont typeface="Arial"/>
              <a:buNone/>
            </a:pPr>
            <a:r>
              <a:rPr lang="en-US" sz="1400" kern="0" dirty="0" smtClean="0">
                <a:solidFill>
                  <a:srgbClr val="FFFFFF"/>
                </a:solidFill>
                <a:ea typeface="Arial"/>
                <a:cs typeface="Arial"/>
                <a:sym typeface="Arial"/>
              </a:rPr>
              <a:t> is a </a:t>
            </a:r>
            <a:r>
              <a:rPr lang="is-IS" sz="1400" kern="0" dirty="0" smtClean="0">
                <a:solidFill>
                  <a:srgbClr val="FFFFFF"/>
                </a:solidFill>
                <a:ea typeface="Arial"/>
                <a:cs typeface="Arial"/>
                <a:sym typeface="Arial"/>
              </a:rPr>
              <a:t>…</a:t>
            </a:r>
            <a:endParaRPr lang="en-US" sz="1400" kern="0" dirty="0">
              <a:solidFill>
                <a:srgbClr val="FFFFFF"/>
              </a:solidFill>
              <a:ea typeface="Arial"/>
              <a:cs typeface="Arial"/>
              <a:sym typeface="Arial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8189" y="2728131"/>
            <a:ext cx="2901694" cy="2352261"/>
          </a:xfrm>
          <a:prstGeom prst="rect">
            <a:avLst/>
          </a:prstGeom>
        </p:spPr>
      </p:pic>
      <p:sp>
        <p:nvSpPr>
          <p:cNvPr id="5" name="矩形圖說文字 4"/>
          <p:cNvSpPr/>
          <p:nvPr/>
        </p:nvSpPr>
        <p:spPr>
          <a:xfrm>
            <a:off x="6973411" y="5281684"/>
            <a:ext cx="1774209" cy="1023582"/>
          </a:xfrm>
          <a:prstGeom prst="wedgeRectCallout">
            <a:avLst>
              <a:gd name="adj1" fmla="val -34679"/>
              <a:gd name="adj2" fmla="val -82833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zh-CN" altLang="en-US" sz="2800" kern="0" dirty="0" smtClean="0">
                <a:solidFill>
                  <a:srgbClr val="008E00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Arial"/>
              </a:rPr>
              <a:t>多元分類</a:t>
            </a:r>
            <a:endParaRPr lang="zh-HK" altLang="en-US" sz="2800" kern="0" dirty="0">
              <a:solidFill>
                <a:srgbClr val="008E00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05849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4" grpId="0" animBg="1"/>
      <p:bldP spid="15" grpId="0" animBg="1"/>
      <p:bldP spid="16" grpId="0" animBg="1"/>
      <p:bldP spid="17" grpId="0" animBg="1"/>
      <p:bldP spid="18" grpId="0"/>
      <p:bldP spid="19" grpId="0"/>
      <p:bldP spid="20" grpId="0"/>
      <p:bldP spid="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825912" y="2977080"/>
            <a:ext cx="757130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8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類神經</a:t>
            </a:r>
            <a:r>
              <a:rPr lang="zh-CN" altLang="en-US" sz="4800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網路怎麼懂得分類？</a:t>
            </a:r>
            <a:endParaRPr lang="zh-HK" altLang="en-US" sz="4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888628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907314" y="2977080"/>
            <a:ext cx="141577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800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訓練</a:t>
            </a:r>
            <a:endParaRPr lang="zh-HK" altLang="en-US" sz="4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731568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727998" y="812225"/>
            <a:ext cx="23397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 smtClean="0"/>
              <a:t>Training data</a:t>
            </a:r>
            <a:endParaRPr lang="zh-HK" altLang="en-US" sz="3200" dirty="0"/>
          </a:p>
        </p:txBody>
      </p:sp>
      <p:graphicFrame>
        <p:nvGraphicFramePr>
          <p:cNvPr id="7" name="表格 6"/>
          <p:cNvGraphicFramePr>
            <a:graphicFrameLocks noGrp="1"/>
          </p:cNvGraphicFramePr>
          <p:nvPr/>
        </p:nvGraphicFramePr>
        <p:xfrm>
          <a:off x="727998" y="1609435"/>
          <a:ext cx="7649384" cy="463434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24692"/>
                <a:gridCol w="3824692"/>
              </a:tblGrid>
              <a:tr h="772391">
                <a:tc>
                  <a:txBody>
                    <a:bodyPr/>
                    <a:lstStyle/>
                    <a:p>
                      <a:pPr algn="ctr"/>
                      <a:r>
                        <a:rPr lang="en-US" altLang="zh-HK" sz="3200" b="1" dirty="0" smtClean="0"/>
                        <a:t>INPUT</a:t>
                      </a:r>
                      <a:endParaRPr lang="zh-HK" altLang="en-U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K" sz="3200" b="1" dirty="0" smtClean="0"/>
                        <a:t>OUTPUT</a:t>
                      </a:r>
                      <a:endParaRPr lang="zh-HK" altLang="en-US" sz="3200" b="1" dirty="0"/>
                    </a:p>
                  </a:txBody>
                  <a:tcPr/>
                </a:tc>
              </a:tr>
              <a:tr h="772391">
                <a:tc>
                  <a:txBody>
                    <a:bodyPr/>
                    <a:lstStyle/>
                    <a:p>
                      <a:pPr algn="ctr"/>
                      <a:endParaRPr lang="zh-HK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K" sz="3200" dirty="0" smtClean="0"/>
                        <a:t>CAT</a:t>
                      </a:r>
                      <a:endParaRPr lang="zh-HK" altLang="en-US" sz="3200" dirty="0"/>
                    </a:p>
                  </a:txBody>
                  <a:tcPr/>
                </a:tc>
              </a:tr>
              <a:tr h="772391">
                <a:tc>
                  <a:txBody>
                    <a:bodyPr/>
                    <a:lstStyle/>
                    <a:p>
                      <a:pPr algn="ctr"/>
                      <a:endParaRPr lang="zh-HK" altLang="en-US" sz="3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K" sz="3200" dirty="0" smtClean="0"/>
                        <a:t>DOG</a:t>
                      </a:r>
                      <a:endParaRPr lang="zh-HK" altLang="en-US" sz="3200" dirty="0"/>
                    </a:p>
                  </a:txBody>
                  <a:tcPr/>
                </a:tc>
              </a:tr>
              <a:tr h="772391">
                <a:tc>
                  <a:txBody>
                    <a:bodyPr/>
                    <a:lstStyle/>
                    <a:p>
                      <a:pPr algn="ctr"/>
                      <a:endParaRPr lang="zh-HK" altLang="en-US" sz="3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K" sz="3200" dirty="0" smtClean="0"/>
                        <a:t>CAT</a:t>
                      </a:r>
                      <a:endParaRPr lang="zh-HK" altLang="en-US" sz="3200" dirty="0"/>
                    </a:p>
                  </a:txBody>
                  <a:tcPr/>
                </a:tc>
              </a:tr>
              <a:tr h="772391">
                <a:tc>
                  <a:txBody>
                    <a:bodyPr/>
                    <a:lstStyle/>
                    <a:p>
                      <a:pPr algn="ctr"/>
                      <a:endParaRPr lang="zh-HK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K" sz="3200" dirty="0" smtClean="0"/>
                        <a:t>CAT</a:t>
                      </a:r>
                      <a:endParaRPr lang="zh-HK" altLang="en-US" sz="3200" dirty="0"/>
                    </a:p>
                  </a:txBody>
                  <a:tcPr/>
                </a:tc>
              </a:tr>
              <a:tr h="772391">
                <a:tc>
                  <a:txBody>
                    <a:bodyPr/>
                    <a:lstStyle/>
                    <a:p>
                      <a:pPr algn="ctr"/>
                      <a:endParaRPr lang="zh-HK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K" sz="3200" dirty="0" smtClean="0"/>
                        <a:t>DOG</a:t>
                      </a:r>
                      <a:endParaRPr lang="zh-HK" altLang="en-US" sz="32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5200" y="2409103"/>
            <a:ext cx="979919" cy="678685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9089" y="3993694"/>
            <a:ext cx="674255" cy="674255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6326" y="4841851"/>
            <a:ext cx="439779" cy="589395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35200" y="3249384"/>
            <a:ext cx="777952" cy="582713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41482" y="5548509"/>
            <a:ext cx="771670" cy="578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374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b="0" dirty="0" smtClean="0">
                <a:latin typeface="Calibri" charset="0"/>
                <a:ea typeface="Calibri" charset="0"/>
                <a:cs typeface="Calibri" charset="0"/>
              </a:rPr>
              <a:t>示例：分類</a:t>
            </a:r>
            <a:endParaRPr lang="en-US" sz="3600" b="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416231" y="1676445"/>
            <a:ext cx="2558114" cy="529122"/>
          </a:xfrm>
          <a:prstGeom prst="rect">
            <a:avLst/>
          </a:prstGeom>
          <a:solidFill>
            <a:srgbClr val="0080FF"/>
          </a:solidFill>
          <a:ln>
            <a:solidFill>
              <a:srgbClr val="008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>
              <a:buClr>
                <a:srgbClr val="000000"/>
              </a:buClr>
              <a:buFont typeface="Arial"/>
              <a:buNone/>
            </a:pPr>
            <a:endParaRPr lang="en-US" sz="1400" kern="0">
              <a:solidFill>
                <a:srgbClr val="FFFFFF"/>
              </a:solidFill>
              <a:sym typeface="Arial"/>
            </a:endParaRPr>
          </a:p>
        </p:txBody>
      </p:sp>
      <p:sp>
        <p:nvSpPr>
          <p:cNvPr id="12" name="Double Bracket 11"/>
          <p:cNvSpPr/>
          <p:nvPr/>
        </p:nvSpPr>
        <p:spPr>
          <a:xfrm>
            <a:off x="1796193" y="1941006"/>
            <a:ext cx="705678" cy="2060713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1400" kern="0" dirty="0" smtClean="0">
                <a:solidFill>
                  <a:srgbClr val="008E00"/>
                </a:solidFill>
                <a:sym typeface="Arial"/>
              </a:rPr>
              <a:t>0</a:t>
            </a: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1400" kern="0" dirty="0" smtClean="0">
                <a:solidFill>
                  <a:srgbClr val="008E00"/>
                </a:solidFill>
                <a:sym typeface="Arial"/>
              </a:rPr>
              <a:t>1</a:t>
            </a: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1400" kern="0" dirty="0">
                <a:solidFill>
                  <a:srgbClr val="008E00"/>
                </a:solidFill>
                <a:sym typeface="Arial"/>
              </a:rPr>
              <a:t>1</a:t>
            </a:r>
            <a:endParaRPr lang="en-US" sz="1400" kern="0" dirty="0" smtClean="0">
              <a:solidFill>
                <a:srgbClr val="008E00"/>
              </a:solidFill>
              <a:sym typeface="Arial"/>
            </a:endParaRP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1400" kern="0" dirty="0" smtClean="0">
                <a:solidFill>
                  <a:srgbClr val="008E00"/>
                </a:solidFill>
                <a:sym typeface="Arial"/>
              </a:rPr>
              <a:t>1</a:t>
            </a: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1400" kern="0" dirty="0" smtClean="0">
                <a:solidFill>
                  <a:srgbClr val="008E00"/>
                </a:solidFill>
                <a:sym typeface="Arial"/>
              </a:rPr>
              <a:t>0</a:t>
            </a: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1400" kern="0" dirty="0">
                <a:solidFill>
                  <a:srgbClr val="008E00"/>
                </a:solidFill>
                <a:sym typeface="Arial"/>
              </a:rPr>
              <a:t>1</a:t>
            </a:r>
            <a:endParaRPr lang="en-US" sz="1400" kern="0" dirty="0" smtClean="0">
              <a:solidFill>
                <a:srgbClr val="008E00"/>
              </a:solidFill>
              <a:sym typeface="Arial"/>
            </a:endParaRP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1400" kern="0" dirty="0" smtClean="0">
                <a:solidFill>
                  <a:srgbClr val="008E00"/>
                </a:solidFill>
                <a:sym typeface="Arial"/>
              </a:rPr>
              <a:t>1</a:t>
            </a: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1400" kern="0" dirty="0" smtClean="0">
                <a:solidFill>
                  <a:srgbClr val="008E00"/>
                </a:solidFill>
                <a:sym typeface="Arial"/>
              </a:rPr>
              <a:t>0</a:t>
            </a:r>
          </a:p>
        </p:txBody>
      </p:sp>
      <p:sp>
        <p:nvSpPr>
          <p:cNvPr id="14" name="Right Arrow 13"/>
          <p:cNvSpPr/>
          <p:nvPr/>
        </p:nvSpPr>
        <p:spPr>
          <a:xfrm>
            <a:off x="1241360" y="2667532"/>
            <a:ext cx="414653" cy="5300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>
              <a:buClr>
                <a:srgbClr val="000000"/>
              </a:buClr>
              <a:buFont typeface="Arial"/>
              <a:buNone/>
            </a:pPr>
            <a:endParaRPr lang="en-US" sz="1400" kern="0">
              <a:solidFill>
                <a:srgbClr val="FFFFFF"/>
              </a:solidFill>
              <a:sym typeface="Arial"/>
            </a:endParaRPr>
          </a:p>
        </p:txBody>
      </p:sp>
      <p:sp>
        <p:nvSpPr>
          <p:cNvPr id="15" name="Right Arrow 14"/>
          <p:cNvSpPr/>
          <p:nvPr/>
        </p:nvSpPr>
        <p:spPr>
          <a:xfrm>
            <a:off x="2591531" y="2667532"/>
            <a:ext cx="414653" cy="5300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>
              <a:buClr>
                <a:srgbClr val="000000"/>
              </a:buClr>
              <a:buFont typeface="Arial"/>
              <a:buNone/>
            </a:pPr>
            <a:endParaRPr lang="en-US" sz="1400" kern="0">
              <a:solidFill>
                <a:srgbClr val="FFFFFF"/>
              </a:solidFill>
              <a:sym typeface="Arial"/>
            </a:endParaRPr>
          </a:p>
        </p:txBody>
      </p:sp>
      <p:sp>
        <p:nvSpPr>
          <p:cNvPr id="16" name="Double Bracket 15"/>
          <p:cNvSpPr/>
          <p:nvPr/>
        </p:nvSpPr>
        <p:spPr>
          <a:xfrm>
            <a:off x="6531200" y="2284876"/>
            <a:ext cx="705678" cy="1295400"/>
          </a:xfrm>
          <a:prstGeom prst="bracketPair">
            <a:avLst/>
          </a:prstGeom>
          <a:ln>
            <a:solidFill>
              <a:srgbClr val="008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1400" kern="0" dirty="0" smtClean="0">
                <a:solidFill>
                  <a:srgbClr val="008E00"/>
                </a:solidFill>
                <a:sym typeface="Arial"/>
              </a:rPr>
              <a:t>0.25</a:t>
            </a:r>
            <a:endParaRPr lang="en-US" sz="1400" kern="0" dirty="0" smtClean="0">
              <a:solidFill>
                <a:srgbClr val="008E00"/>
              </a:solidFill>
              <a:sym typeface="Arial"/>
            </a:endParaRP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1400" kern="0" dirty="0" smtClean="0">
                <a:solidFill>
                  <a:srgbClr val="008E00"/>
                </a:solidFill>
                <a:sym typeface="Arial"/>
              </a:rPr>
              <a:t>0.25</a:t>
            </a: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1400" kern="0" dirty="0" smtClean="0">
                <a:solidFill>
                  <a:srgbClr val="008E00"/>
                </a:solidFill>
                <a:sym typeface="Arial"/>
              </a:rPr>
              <a:t>0.25</a:t>
            </a:r>
            <a:endParaRPr lang="en-US" sz="1400" kern="0" dirty="0" smtClean="0">
              <a:solidFill>
                <a:srgbClr val="008E00"/>
              </a:solidFill>
              <a:sym typeface="Arial"/>
            </a:endParaRP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1400" kern="0" dirty="0" smtClean="0">
                <a:solidFill>
                  <a:srgbClr val="008E00"/>
                </a:solidFill>
                <a:sym typeface="Arial"/>
              </a:rPr>
              <a:t>0.25</a:t>
            </a:r>
            <a:endParaRPr lang="en-US" sz="1400" kern="0" dirty="0" smtClean="0">
              <a:solidFill>
                <a:srgbClr val="008E00"/>
              </a:solidFill>
              <a:sym typeface="Arial"/>
            </a:endParaRPr>
          </a:p>
        </p:txBody>
      </p:sp>
      <p:sp>
        <p:nvSpPr>
          <p:cNvPr id="17" name="Right Arrow 16"/>
          <p:cNvSpPr/>
          <p:nvPr/>
        </p:nvSpPr>
        <p:spPr>
          <a:xfrm>
            <a:off x="6001578" y="2609050"/>
            <a:ext cx="414653" cy="530089"/>
          </a:xfrm>
          <a:prstGeom prst="rightArrow">
            <a:avLst/>
          </a:prstGeom>
          <a:solidFill>
            <a:srgbClr val="66CCFF"/>
          </a:solidFill>
          <a:ln>
            <a:solidFill>
              <a:srgbClr val="008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>
              <a:buClr>
                <a:srgbClr val="000000"/>
              </a:buClr>
              <a:buFont typeface="Arial"/>
              <a:buNone/>
            </a:pPr>
            <a:endParaRPr lang="en-US" sz="1400" kern="0">
              <a:solidFill>
                <a:srgbClr val="FFFFFF"/>
              </a:solidFill>
              <a:sym typeface="Arial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809531" y="2393967"/>
            <a:ext cx="59146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>
              <a:buClr>
                <a:srgbClr val="000000"/>
              </a:buClr>
              <a:buFont typeface="Arial"/>
              <a:buNone/>
            </a:pPr>
            <a:r>
              <a:rPr lang="en-US" sz="1600" kern="0" dirty="0" smtClean="0">
                <a:solidFill>
                  <a:srgbClr val="000000"/>
                </a:solidFill>
                <a:ea typeface="Arial"/>
                <a:cs typeface="Arial"/>
                <a:sym typeface="Arial"/>
              </a:rPr>
              <a:t>cat</a:t>
            </a:r>
          </a:p>
          <a:p>
            <a:pPr defTabSz="914400">
              <a:buClr>
                <a:srgbClr val="000000"/>
              </a:buClr>
              <a:buFont typeface="Arial"/>
              <a:buNone/>
            </a:pPr>
            <a:r>
              <a:rPr lang="en-US" sz="1600" kern="0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t</a:t>
            </a:r>
            <a:r>
              <a:rPr lang="en-US" sz="1600" kern="0" dirty="0" smtClean="0">
                <a:solidFill>
                  <a:srgbClr val="000000"/>
                </a:solidFill>
                <a:ea typeface="Arial"/>
                <a:cs typeface="Arial"/>
                <a:sym typeface="Arial"/>
              </a:rPr>
              <a:t>iger</a:t>
            </a:r>
          </a:p>
          <a:p>
            <a:pPr defTabSz="914400">
              <a:buClr>
                <a:srgbClr val="000000"/>
              </a:buClr>
              <a:buFont typeface="Arial"/>
              <a:buNone/>
            </a:pPr>
            <a:r>
              <a:rPr lang="en-US" sz="1600" kern="0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d</a:t>
            </a:r>
            <a:r>
              <a:rPr lang="en-US" sz="1600" kern="0" dirty="0" smtClean="0">
                <a:solidFill>
                  <a:srgbClr val="000000"/>
                </a:solidFill>
                <a:ea typeface="Arial"/>
                <a:cs typeface="Arial"/>
                <a:sym typeface="Arial"/>
              </a:rPr>
              <a:t>og</a:t>
            </a:r>
          </a:p>
          <a:p>
            <a:pPr defTabSz="914400">
              <a:buClr>
                <a:srgbClr val="000000"/>
              </a:buClr>
              <a:buFont typeface="Arial"/>
              <a:buNone/>
            </a:pPr>
            <a:r>
              <a:rPr lang="en-US" sz="1600" kern="0" dirty="0" smtClean="0">
                <a:solidFill>
                  <a:srgbClr val="000000"/>
                </a:solidFill>
                <a:ea typeface="Arial"/>
                <a:cs typeface="Arial"/>
                <a:sym typeface="Arial"/>
              </a:rPr>
              <a:t>man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467216" y="1787117"/>
            <a:ext cx="975267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defTabSz="914400">
              <a:buClr>
                <a:srgbClr val="000000"/>
              </a:buClr>
              <a:buFont typeface="Arial"/>
              <a:buNone/>
            </a:pPr>
            <a:r>
              <a:rPr lang="en-US" sz="1400" kern="0" dirty="0" smtClean="0">
                <a:solidFill>
                  <a:srgbClr val="FFFFFF"/>
                </a:solidFill>
                <a:ea typeface="Arial"/>
                <a:cs typeface="Arial"/>
                <a:sym typeface="Arial"/>
              </a:rPr>
              <a:t>Probability</a:t>
            </a:r>
            <a:endParaRPr lang="en-US" sz="1400" kern="0" dirty="0">
              <a:solidFill>
                <a:srgbClr val="FFFFFF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493468" y="1679396"/>
            <a:ext cx="1564934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1400" kern="0" dirty="0" smtClean="0">
                <a:solidFill>
                  <a:srgbClr val="FFFFFF"/>
                </a:solidFill>
                <a:ea typeface="Arial"/>
                <a:cs typeface="Arial"/>
                <a:sym typeface="Arial"/>
              </a:rPr>
              <a:t>that the picture</a:t>
            </a:r>
          </a:p>
          <a:p>
            <a:pPr marL="6350" algn="ctr" defTabSz="914400">
              <a:buClr>
                <a:srgbClr val="000000"/>
              </a:buClr>
              <a:buFont typeface="Arial"/>
              <a:buNone/>
            </a:pPr>
            <a:r>
              <a:rPr lang="en-US" sz="1400" kern="0" dirty="0" smtClean="0">
                <a:solidFill>
                  <a:srgbClr val="FFFFFF"/>
                </a:solidFill>
                <a:ea typeface="Arial"/>
                <a:cs typeface="Arial"/>
                <a:sym typeface="Arial"/>
              </a:rPr>
              <a:t> is a </a:t>
            </a:r>
            <a:r>
              <a:rPr lang="is-IS" sz="1400" kern="0" dirty="0" smtClean="0">
                <a:solidFill>
                  <a:srgbClr val="FFFFFF"/>
                </a:solidFill>
                <a:ea typeface="Arial"/>
                <a:cs typeface="Arial"/>
                <a:sym typeface="Arial"/>
              </a:rPr>
              <a:t>…</a:t>
            </a:r>
            <a:endParaRPr lang="en-US" sz="1400" kern="0" dirty="0">
              <a:solidFill>
                <a:srgbClr val="FFFFFF"/>
              </a:solidFill>
              <a:ea typeface="Arial"/>
              <a:cs typeface="Arial"/>
              <a:sym typeface="Arial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7204" y="1795231"/>
            <a:ext cx="2901694" cy="2352261"/>
          </a:xfrm>
          <a:prstGeom prst="rect">
            <a:avLst/>
          </a:prstGeom>
        </p:spPr>
      </p:pic>
      <p:sp>
        <p:nvSpPr>
          <p:cNvPr id="5" name="矩形圖說文字 4"/>
          <p:cNvSpPr/>
          <p:nvPr/>
        </p:nvSpPr>
        <p:spPr>
          <a:xfrm>
            <a:off x="6709483" y="3768676"/>
            <a:ext cx="1268715" cy="617323"/>
          </a:xfrm>
          <a:prstGeom prst="wedgeRectCallout">
            <a:avLst>
              <a:gd name="adj1" fmla="val -34679"/>
              <a:gd name="adj2" fmla="val -82833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zh-CN" altLang="en-US" sz="2800" kern="0" dirty="0" smtClean="0">
                <a:solidFill>
                  <a:srgbClr val="008E00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Arial"/>
              </a:rPr>
              <a:t>瞎猜</a:t>
            </a:r>
            <a:endParaRPr lang="zh-HK" altLang="en-US" sz="2800" kern="0" dirty="0">
              <a:solidFill>
                <a:srgbClr val="008E00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  <a:sym typeface="Arial"/>
            </a:endParaRPr>
          </a:p>
        </p:txBody>
      </p:sp>
      <p:sp>
        <p:nvSpPr>
          <p:cNvPr id="23" name="Double Bracket 15"/>
          <p:cNvSpPr/>
          <p:nvPr/>
        </p:nvSpPr>
        <p:spPr>
          <a:xfrm>
            <a:off x="6531200" y="5117291"/>
            <a:ext cx="705678" cy="1295400"/>
          </a:xfrm>
          <a:prstGeom prst="bracketPair">
            <a:avLst/>
          </a:prstGeom>
          <a:ln>
            <a:solidFill>
              <a:srgbClr val="008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1400" kern="0" dirty="0">
                <a:solidFill>
                  <a:srgbClr val="008E00"/>
                </a:solidFill>
                <a:sym typeface="Arial"/>
              </a:rPr>
              <a:t>1</a:t>
            </a:r>
            <a:endParaRPr lang="en-US" sz="1400" kern="0" dirty="0" smtClean="0">
              <a:solidFill>
                <a:srgbClr val="008E00"/>
              </a:solidFill>
              <a:sym typeface="Arial"/>
            </a:endParaRP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1400" kern="0" dirty="0" smtClean="0">
                <a:solidFill>
                  <a:srgbClr val="008E00"/>
                </a:solidFill>
                <a:sym typeface="Arial"/>
              </a:rPr>
              <a:t>0</a:t>
            </a: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1400" kern="0" dirty="0" smtClean="0">
                <a:solidFill>
                  <a:srgbClr val="008E00"/>
                </a:solidFill>
                <a:sym typeface="Arial"/>
              </a:rPr>
              <a:t>0</a:t>
            </a:r>
            <a:endParaRPr lang="en-US" sz="1400" kern="0" dirty="0" smtClean="0">
              <a:solidFill>
                <a:srgbClr val="008E00"/>
              </a:solidFill>
              <a:sym typeface="Arial"/>
            </a:endParaRP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1400" kern="0" dirty="0" smtClean="0">
                <a:solidFill>
                  <a:srgbClr val="008E00"/>
                </a:solidFill>
                <a:sym typeface="Arial"/>
              </a:rPr>
              <a:t>0</a:t>
            </a:r>
            <a:endParaRPr lang="en-US" sz="1400" kern="0" dirty="0" smtClean="0">
              <a:solidFill>
                <a:srgbClr val="008E00"/>
              </a:solidFill>
              <a:sym typeface="Arial"/>
            </a:endParaRPr>
          </a:p>
        </p:txBody>
      </p:sp>
      <p:sp>
        <p:nvSpPr>
          <p:cNvPr id="24" name="TextBox 17"/>
          <p:cNvSpPr txBox="1"/>
          <p:nvPr/>
        </p:nvSpPr>
        <p:spPr>
          <a:xfrm>
            <a:off x="7809531" y="5226382"/>
            <a:ext cx="59146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>
              <a:buClr>
                <a:srgbClr val="000000"/>
              </a:buClr>
              <a:buFont typeface="Arial"/>
              <a:buNone/>
            </a:pPr>
            <a:r>
              <a:rPr lang="en-US" sz="1600" kern="0" dirty="0" smtClean="0">
                <a:solidFill>
                  <a:srgbClr val="000000"/>
                </a:solidFill>
                <a:ea typeface="Arial"/>
                <a:cs typeface="Arial"/>
                <a:sym typeface="Arial"/>
              </a:rPr>
              <a:t>cat</a:t>
            </a:r>
          </a:p>
          <a:p>
            <a:pPr defTabSz="914400">
              <a:buClr>
                <a:srgbClr val="000000"/>
              </a:buClr>
              <a:buFont typeface="Arial"/>
              <a:buNone/>
            </a:pPr>
            <a:r>
              <a:rPr lang="en-US" sz="1600" kern="0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t</a:t>
            </a:r>
            <a:r>
              <a:rPr lang="en-US" sz="1600" kern="0" dirty="0" smtClean="0">
                <a:solidFill>
                  <a:srgbClr val="000000"/>
                </a:solidFill>
                <a:ea typeface="Arial"/>
                <a:cs typeface="Arial"/>
                <a:sym typeface="Arial"/>
              </a:rPr>
              <a:t>iger</a:t>
            </a:r>
          </a:p>
          <a:p>
            <a:pPr defTabSz="914400">
              <a:buClr>
                <a:srgbClr val="000000"/>
              </a:buClr>
              <a:buFont typeface="Arial"/>
              <a:buNone/>
            </a:pPr>
            <a:r>
              <a:rPr lang="en-US" sz="1600" kern="0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d</a:t>
            </a:r>
            <a:r>
              <a:rPr lang="en-US" sz="1600" kern="0" dirty="0" smtClean="0">
                <a:solidFill>
                  <a:srgbClr val="000000"/>
                </a:solidFill>
                <a:ea typeface="Arial"/>
                <a:cs typeface="Arial"/>
                <a:sym typeface="Arial"/>
              </a:rPr>
              <a:t>og</a:t>
            </a:r>
          </a:p>
          <a:p>
            <a:pPr defTabSz="914400">
              <a:buClr>
                <a:srgbClr val="000000"/>
              </a:buClr>
              <a:buFont typeface="Arial"/>
              <a:buNone/>
            </a:pPr>
            <a:r>
              <a:rPr lang="en-US" sz="1600" kern="0" dirty="0" smtClean="0">
                <a:solidFill>
                  <a:srgbClr val="000000"/>
                </a:solidFill>
                <a:ea typeface="Arial"/>
                <a:cs typeface="Arial"/>
                <a:sym typeface="Arial"/>
              </a:rPr>
              <a:t>man</a:t>
            </a:r>
          </a:p>
        </p:txBody>
      </p:sp>
      <p:pic>
        <p:nvPicPr>
          <p:cNvPr id="25" name="圖片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421" y="2460454"/>
            <a:ext cx="979919" cy="67868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3274520" y="1397711"/>
            <a:ext cx="249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buClr>
                <a:srgbClr val="000000"/>
              </a:buClr>
            </a:pPr>
            <a:r>
              <a:rPr lang="zh-CN" altLang="en-US" kern="0" dirty="0" smtClean="0">
                <a:solidFill>
                  <a:srgbClr val="008E00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Arial"/>
              </a:rPr>
              <a:t>未經訓練的類神經網路</a:t>
            </a:r>
            <a:endParaRPr lang="zh-HK" altLang="en-US" kern="0" dirty="0">
              <a:solidFill>
                <a:srgbClr val="008E00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  <a:sym typeface="Arial"/>
            </a:endParaRPr>
          </a:p>
        </p:txBody>
      </p:sp>
      <p:sp>
        <p:nvSpPr>
          <p:cNvPr id="7" name="弧形箭號 (上彎) 6"/>
          <p:cNvSpPr/>
          <p:nvPr/>
        </p:nvSpPr>
        <p:spPr>
          <a:xfrm rot="1312616" flipH="1">
            <a:off x="3060972" y="4301558"/>
            <a:ext cx="1514764" cy="720412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>
              <a:solidFill>
                <a:schemeClr val="tx1"/>
              </a:solidFill>
            </a:endParaRPr>
          </a:p>
        </p:txBody>
      </p:sp>
      <p:sp>
        <p:nvSpPr>
          <p:cNvPr id="27" name="弧形箭號 (上彎) 26"/>
          <p:cNvSpPr/>
          <p:nvPr/>
        </p:nvSpPr>
        <p:spPr>
          <a:xfrm rot="2125881" flipH="1">
            <a:off x="4720060" y="4661764"/>
            <a:ext cx="1514764" cy="720412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>
              <a:solidFill>
                <a:schemeClr val="tx1"/>
              </a:solidFill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4018002" y="5184635"/>
            <a:ext cx="110799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buClr>
                <a:srgbClr val="000000"/>
              </a:buClr>
            </a:pPr>
            <a:r>
              <a:rPr lang="zh-CN" altLang="en-US" kern="0" dirty="0" smtClean="0">
                <a:solidFill>
                  <a:srgbClr val="008E00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Arial"/>
              </a:rPr>
              <a:t>反向傳播</a:t>
            </a:r>
            <a:endParaRPr lang="en-US" altLang="zh-CN" kern="0" dirty="0" smtClean="0">
              <a:solidFill>
                <a:srgbClr val="008E00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  <a:sym typeface="Arial"/>
            </a:endParaRPr>
          </a:p>
          <a:p>
            <a:pPr algn="ctr">
              <a:buClr>
                <a:srgbClr val="000000"/>
              </a:buClr>
            </a:pPr>
            <a:r>
              <a:rPr lang="zh-CN" altLang="en-US" kern="0" dirty="0" smtClean="0">
                <a:solidFill>
                  <a:srgbClr val="008E00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Arial"/>
              </a:rPr>
              <a:t>調整權值</a:t>
            </a:r>
            <a:endParaRPr lang="zh-HK" altLang="en-US" kern="0" dirty="0">
              <a:solidFill>
                <a:srgbClr val="008E00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61882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4" grpId="0" animBg="1"/>
      <p:bldP spid="15" grpId="0" animBg="1"/>
      <p:bldP spid="16" grpId="0" animBg="1"/>
      <p:bldP spid="17" grpId="0" animBg="1"/>
      <p:bldP spid="18" grpId="0"/>
      <p:bldP spid="19" grpId="0"/>
      <p:bldP spid="20" grpId="0"/>
      <p:bldP spid="5" grpId="0" animBg="1"/>
      <p:bldP spid="23" grpId="0" animBg="1"/>
      <p:bldP spid="24" grpId="0"/>
      <p:bldP spid="4" grpId="0"/>
      <p:bldP spid="7" grpId="0" animBg="1"/>
      <p:bldP spid="27" grpId="0" animBg="1"/>
      <p:bldP spid="2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57017" y="2833257"/>
            <a:ext cx="2789382" cy="16256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4800" b="1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數據</a:t>
            </a:r>
            <a:endParaRPr lang="zh-HK" altLang="en-US" sz="4800" b="1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154218" y="2833257"/>
            <a:ext cx="2789382" cy="16256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4800" b="1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機器</a:t>
            </a:r>
            <a:endParaRPr lang="zh-HK" altLang="en-US" sz="4800" b="1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6151419" y="2833257"/>
            <a:ext cx="2789382" cy="16256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4800" b="1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算法</a:t>
            </a:r>
            <a:endParaRPr lang="zh-HK" altLang="en-US" sz="4800" b="1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深度學習的三大重點</a:t>
            </a:r>
            <a:endParaRPr lang="zh-HK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219610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3208245" y="3037651"/>
            <a:ext cx="300595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dirty="0" smtClean="0">
                <a:ea typeface="Microsoft JhengHei UI" panose="020B0604030504040204" pitchFamily="34" charset="-120"/>
              </a:rPr>
              <a:t>圖形處理器</a:t>
            </a:r>
            <a:endParaRPr lang="zh-HK" altLang="en-US" sz="4400" dirty="0"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259796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 txBox="1">
            <a:spLocks noGrp="1"/>
          </p:cNvSpPr>
          <p:nvPr>
            <p:ph type="title"/>
          </p:nvPr>
        </p:nvSpPr>
        <p:spPr>
          <a:xfrm>
            <a:off x="490250" y="701800"/>
            <a:ext cx="6279040" cy="545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/>
            <a:r>
              <a:rPr lang="zh-CN" altLang="en-US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類神經網路在語言科技的應用</a:t>
            </a:r>
            <a:endParaRPr lang="en-US" altLang="zh-HK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728234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大綱</a:t>
            </a:r>
            <a:endParaRPr lang="zh-HK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 algn="just">
              <a:buFont typeface="+mj-lt"/>
              <a:buAutoNum type="arabicPeriod"/>
            </a:pPr>
            <a:r>
              <a:rPr lang="zh-CN" altLang="en-US" b="1" dirty="0" smtClean="0">
                <a:solidFill>
                  <a:schemeClr val="accent2"/>
                </a:solidFill>
                <a:ea typeface="Microsoft JhengHei UI" panose="020B0604030504040204" pitchFamily="34" charset="-120"/>
              </a:rPr>
              <a:t>自我介紹</a:t>
            </a:r>
            <a:r>
              <a:rPr lang="zh-CN" altLang="en-US" dirty="0" smtClean="0">
                <a:ea typeface="Microsoft JhengHei UI" panose="020B0604030504040204" pitchFamily="34" charset="-120"/>
              </a:rPr>
              <a:t>：關於講者</a:t>
            </a:r>
            <a:endParaRPr lang="en-US" altLang="zh-CN" dirty="0" smtClean="0">
              <a:ea typeface="Microsoft JhengHei UI" panose="020B0604030504040204" pitchFamily="34" charset="-120"/>
            </a:endParaRPr>
          </a:p>
          <a:p>
            <a:pPr marL="514350" indent="-514350" algn="just">
              <a:buFont typeface="+mj-lt"/>
              <a:buAutoNum type="arabicPeriod"/>
            </a:pPr>
            <a:r>
              <a:rPr lang="zh-CN" altLang="en-US" b="1" dirty="0" smtClean="0">
                <a:solidFill>
                  <a:schemeClr val="accent5"/>
                </a:solidFill>
                <a:ea typeface="Microsoft JhengHei UI" panose="020B0604030504040204" pitchFamily="34" charset="-120"/>
              </a:rPr>
              <a:t>重要概念</a:t>
            </a:r>
            <a:r>
              <a:rPr lang="zh-CN" altLang="en-US" dirty="0" smtClean="0">
                <a:ea typeface="Microsoft JhengHei UI" panose="020B0604030504040204" pitchFamily="34" charset="-120"/>
              </a:rPr>
              <a:t>：深度學習與類神經網路</a:t>
            </a:r>
            <a:endParaRPr lang="en-US" altLang="zh-CN" dirty="0" smtClean="0">
              <a:ea typeface="Microsoft JhengHei UI" panose="020B0604030504040204" pitchFamily="34" charset="-120"/>
            </a:endParaRPr>
          </a:p>
          <a:p>
            <a:pPr marL="514350" indent="-514350" algn="just">
              <a:buFont typeface="+mj-lt"/>
              <a:buAutoNum type="arabicPeriod"/>
            </a:pPr>
            <a:r>
              <a:rPr lang="zh-CN" altLang="en-US" b="1" dirty="0" smtClean="0">
                <a:solidFill>
                  <a:schemeClr val="accent1">
                    <a:lumMod val="75000"/>
                  </a:schemeClr>
                </a:solidFill>
                <a:ea typeface="Microsoft JhengHei UI" panose="020B0604030504040204" pitchFamily="34" charset="-120"/>
              </a:rPr>
              <a:t>類神經網路在語言科技的應用</a:t>
            </a:r>
            <a:r>
              <a:rPr lang="en-US" altLang="zh-HK" dirty="0" smtClean="0">
                <a:ea typeface="Microsoft JhengHei UI" panose="020B0604030504040204" pitchFamily="34" charset="-120"/>
              </a:rPr>
              <a:t>: </a:t>
            </a:r>
            <a:r>
              <a:rPr lang="zh-CN" altLang="en-US" dirty="0" smtClean="0">
                <a:ea typeface="Microsoft JhengHei UI" panose="020B0604030504040204" pitchFamily="34" charset="-120"/>
              </a:rPr>
              <a:t>以機器翻譯為例</a:t>
            </a:r>
            <a:endParaRPr lang="en-US" altLang="zh-CN" dirty="0" smtClean="0">
              <a:ea typeface="Microsoft JhengHei UI" panose="020B0604030504040204" pitchFamily="34" charset="-120"/>
            </a:endParaRPr>
          </a:p>
          <a:p>
            <a:pPr marL="514350" indent="-514350" algn="just">
              <a:buFont typeface="+mj-lt"/>
              <a:buAutoNum type="arabicPeriod"/>
            </a:pPr>
            <a:r>
              <a:rPr lang="zh-CN" altLang="en-US" b="1" dirty="0" smtClean="0">
                <a:solidFill>
                  <a:schemeClr val="accent4"/>
                </a:solidFill>
                <a:ea typeface="Microsoft JhengHei UI" panose="020B0604030504040204" pitchFamily="34" charset="-120"/>
              </a:rPr>
              <a:t>實作</a:t>
            </a:r>
            <a:r>
              <a:rPr lang="zh-CN" altLang="en-US" b="1" dirty="0" smtClean="0">
                <a:ea typeface="Microsoft JhengHei UI" panose="020B0604030504040204" pitchFamily="34" charset="-120"/>
              </a:rPr>
              <a:t>：</a:t>
            </a:r>
            <a:r>
              <a:rPr lang="zh-CN" altLang="en-US" dirty="0" smtClean="0">
                <a:ea typeface="Microsoft JhengHei UI" panose="020B0604030504040204" pitchFamily="34" charset="-120"/>
              </a:rPr>
              <a:t>用</a:t>
            </a:r>
            <a:r>
              <a:rPr lang="en-US" altLang="zh-CN" dirty="0" smtClean="0">
                <a:ea typeface="Microsoft JhengHei UI" panose="020B0604030504040204" pitchFamily="34" charset="-120"/>
              </a:rPr>
              <a:t>Python</a:t>
            </a:r>
            <a:r>
              <a:rPr lang="zh-CN" altLang="en-US" dirty="0" smtClean="0">
                <a:ea typeface="Microsoft JhengHei UI" panose="020B0604030504040204" pitchFamily="34" charset="-120"/>
              </a:rPr>
              <a:t>寫一個簡單的類神經網路機器翻譯系統</a:t>
            </a:r>
            <a:endParaRPr lang="en-US" altLang="zh-HK" dirty="0" smtClean="0"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922394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429244" y="2977080"/>
            <a:ext cx="449353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800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以機器翻譯為例</a:t>
            </a:r>
            <a:endParaRPr lang="zh-HK" altLang="en-US" sz="4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948228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802943" y="2977080"/>
            <a:ext cx="572464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800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先看例子，再講理論</a:t>
            </a:r>
            <a:endParaRPr lang="zh-HK" altLang="en-US" sz="4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834248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 txBox="1">
            <a:spLocks noGrp="1"/>
          </p:cNvSpPr>
          <p:nvPr>
            <p:ph type="body" idx="4294967295"/>
          </p:nvPr>
        </p:nvSpPr>
        <p:spPr>
          <a:xfrm>
            <a:off x="4155209" y="4067031"/>
            <a:ext cx="4610100" cy="741363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lvl="0" indent="0">
              <a:buSzPts val="2400"/>
              <a:buNone/>
            </a:pPr>
            <a:r>
              <a:rPr lang="en-US" altLang="zh-HK" sz="2000" dirty="0">
                <a:latin typeface="+mn-lt"/>
              </a:rPr>
              <a:t>(</a:t>
            </a:r>
            <a:r>
              <a:rPr lang="en-US" altLang="zh-HK" sz="2000" dirty="0" smtClean="0">
                <a:latin typeface="+mn-lt"/>
                <a:hlinkClick r:id="rId3"/>
              </a:rPr>
              <a:t>http</a:t>
            </a:r>
            <a:r>
              <a:rPr lang="en-US" altLang="zh-HK" sz="2000" dirty="0">
                <a:latin typeface="+mn-lt"/>
                <a:hlinkClick r:id="rId3"/>
              </a:rPr>
              <a:t>://</a:t>
            </a:r>
            <a:r>
              <a:rPr lang="en-US" altLang="zh-HK" sz="2000" dirty="0" smtClean="0">
                <a:latin typeface="+mn-lt"/>
                <a:hlinkClick r:id="rId3"/>
              </a:rPr>
              <a:t>aclweb.org/anthology/D17-1149</a:t>
            </a:r>
            <a:r>
              <a:rPr lang="en-US" altLang="zh-HK" sz="2000" dirty="0" smtClean="0">
                <a:latin typeface="+mn-lt"/>
              </a:rPr>
              <a:t>)</a:t>
            </a:r>
            <a:endParaRPr sz="2000" dirty="0">
              <a:solidFill>
                <a:schemeClr val="dk1"/>
              </a:solidFill>
              <a:latin typeface="+mn-lt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1182" y="481080"/>
            <a:ext cx="3068402" cy="2264064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1182" y="2745144"/>
            <a:ext cx="3068402" cy="3687983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79757" y="365055"/>
            <a:ext cx="2847975" cy="351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052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266406" y="2977080"/>
            <a:ext cx="510909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800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兩個財經翻譯工具</a:t>
            </a:r>
            <a:endParaRPr lang="zh-HK" altLang="en-US" sz="4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184464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735816" y="3007484"/>
            <a:ext cx="387798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800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機器翻譯原理</a:t>
            </a:r>
            <a:endParaRPr lang="zh-HK" altLang="en-US" sz="4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896828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 txBox="1">
            <a:spLocks noGrp="1"/>
          </p:cNvSpPr>
          <p:nvPr>
            <p:ph type="title"/>
          </p:nvPr>
        </p:nvSpPr>
        <p:spPr>
          <a:xfrm>
            <a:off x="628650" y="553018"/>
            <a:ext cx="7886700" cy="7496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機器翻譯的三大傳統方法</a:t>
            </a:r>
            <a:endParaRPr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grpSp>
        <p:nvGrpSpPr>
          <p:cNvPr id="117" name="Shape 117"/>
          <p:cNvGrpSpPr/>
          <p:nvPr/>
        </p:nvGrpSpPr>
        <p:grpSpPr>
          <a:xfrm>
            <a:off x="319812" y="4737325"/>
            <a:ext cx="8325674" cy="1437386"/>
            <a:chOff x="1593000" y="2322568"/>
            <a:chExt cx="5957975" cy="643500"/>
          </a:xfrm>
        </p:grpSpPr>
        <p:sp>
          <p:nvSpPr>
            <p:cNvPr id="118" name="Shape 118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+mn-lt"/>
              </a:endParaRPr>
            </a:p>
          </p:txBody>
        </p:sp>
        <p:sp>
          <p:nvSpPr>
            <p:cNvPr id="119" name="Shape 119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701C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+mn-lt"/>
              </a:endParaRPr>
            </a:p>
          </p:txBody>
        </p:sp>
        <p:sp>
          <p:nvSpPr>
            <p:cNvPr id="120" name="Shape 120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701C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+mn-lt"/>
              </a:endParaRPr>
            </a:p>
          </p:txBody>
        </p:sp>
        <p:sp>
          <p:nvSpPr>
            <p:cNvPr id="121" name="Shape 121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FFFFFF"/>
                  </a:solidFill>
                  <a:latin typeface="+mn-lt"/>
                  <a:ea typeface="Roboto Medium"/>
                  <a:cs typeface="Roboto Medium"/>
                  <a:sym typeface="Roboto Medium"/>
                </a:rPr>
                <a:t>Statistical Machine Translation</a:t>
              </a:r>
              <a:endParaRPr sz="1800">
                <a:solidFill>
                  <a:srgbClr val="FFFFFF"/>
                </a:solidFill>
                <a:latin typeface="+mn-lt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2" name="Shape 122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761E86"/>
            </a:solidFill>
            <a:ln>
              <a:noFill/>
            </a:ln>
            <a:effectLst>
              <a:outerShdw blurRad="71438" dist="28575" dir="2700000" algn="bl" rotWithShape="0">
                <a:srgbClr val="000000">
                  <a:alpha val="17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+mn-lt"/>
              </a:endParaRPr>
            </a:p>
          </p:txBody>
        </p:sp>
        <p:sp>
          <p:nvSpPr>
            <p:cNvPr id="123" name="Shape 123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7F20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FFFFFF"/>
                  </a:solidFill>
                  <a:latin typeface="+mn-lt"/>
                  <a:ea typeface="Roboto Thin"/>
                  <a:cs typeface="Roboto Thin"/>
                  <a:sym typeface="Roboto Thin"/>
                </a:rPr>
                <a:t>03</a:t>
              </a:r>
              <a:endParaRPr sz="1800">
                <a:solidFill>
                  <a:srgbClr val="FFFFFF"/>
                </a:solidFill>
                <a:latin typeface="+mn-lt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4" name="Shape 124"/>
            <p:cNvSpPr/>
            <p:nvPr/>
          </p:nvSpPr>
          <p:spPr>
            <a:xfrm>
              <a:off x="4387850" y="2323750"/>
              <a:ext cx="2971200" cy="64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457200" lvl="0" indent="-342900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01C7F"/>
                </a:buClr>
                <a:buSzPts val="1800"/>
                <a:buFont typeface="Roboto"/>
                <a:buChar char="●"/>
              </a:pPr>
              <a:r>
                <a:rPr lang="en" sz="1800" dirty="0">
                  <a:solidFill>
                    <a:srgbClr val="701C7F"/>
                  </a:solidFill>
                  <a:latin typeface="+mn-lt"/>
                  <a:ea typeface="Roboto"/>
                  <a:cs typeface="Roboto"/>
                  <a:sym typeface="Roboto"/>
                </a:rPr>
                <a:t>Translation Model</a:t>
              </a:r>
              <a:endParaRPr sz="1800" dirty="0">
                <a:solidFill>
                  <a:srgbClr val="701C7F"/>
                </a:solidFill>
                <a:latin typeface="+mn-lt"/>
                <a:ea typeface="Roboto"/>
                <a:cs typeface="Roboto"/>
                <a:sym typeface="Roboto"/>
              </a:endParaRPr>
            </a:p>
            <a:p>
              <a:pPr marL="0" lvl="0" indent="0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800" dirty="0">
                  <a:solidFill>
                    <a:srgbClr val="701C7F"/>
                  </a:solidFill>
                  <a:latin typeface="+mn-lt"/>
                  <a:ea typeface="Roboto"/>
                  <a:cs typeface="Roboto"/>
                  <a:sym typeface="Roboto"/>
                </a:rPr>
                <a:t>        </a:t>
              </a:r>
              <a:r>
                <a:rPr lang="en" sz="1800" i="1" dirty="0">
                  <a:solidFill>
                    <a:srgbClr val="701C7F"/>
                  </a:solidFill>
                  <a:latin typeface="+mn-lt"/>
                  <a:ea typeface="Roboto"/>
                  <a:cs typeface="Roboto"/>
                  <a:sym typeface="Roboto"/>
                </a:rPr>
                <a:t>P</a:t>
              </a:r>
              <a:r>
                <a:rPr lang="en" sz="1800" dirty="0">
                  <a:solidFill>
                    <a:srgbClr val="701C7F"/>
                  </a:solidFill>
                  <a:latin typeface="+mn-lt"/>
                  <a:ea typeface="Roboto"/>
                  <a:cs typeface="Roboto"/>
                  <a:sym typeface="Roboto"/>
                </a:rPr>
                <a:t>(“I”|“</a:t>
              </a:r>
              <a:r>
                <a:rPr lang="en" sz="1800" dirty="0" err="1">
                  <a:solidFill>
                    <a:srgbClr val="701C7F"/>
                  </a:solidFill>
                  <a:latin typeface="+mn-lt"/>
                  <a:ea typeface="Roboto"/>
                  <a:cs typeface="Roboto"/>
                  <a:sym typeface="Roboto"/>
                </a:rPr>
                <a:t>我</a:t>
              </a:r>
              <a:r>
                <a:rPr lang="en" sz="1800" dirty="0" smtClean="0">
                  <a:solidFill>
                    <a:srgbClr val="701C7F"/>
                  </a:solidFill>
                  <a:latin typeface="+mn-lt"/>
                  <a:ea typeface="Roboto"/>
                  <a:cs typeface="Roboto"/>
                  <a:sym typeface="Roboto"/>
                </a:rPr>
                <a:t>”)</a:t>
              </a:r>
              <a:r>
                <a:rPr lang="en-US" sz="1800" dirty="0" smtClean="0">
                  <a:solidFill>
                    <a:srgbClr val="701C7F"/>
                  </a:solidFill>
                  <a:latin typeface="+mn-lt"/>
                  <a:ea typeface="Roboto"/>
                  <a:cs typeface="Roboto"/>
                  <a:sym typeface="Roboto"/>
                </a:rPr>
                <a:t> </a:t>
              </a:r>
              <a:r>
                <a:rPr lang="en" sz="1800" dirty="0" smtClean="0">
                  <a:solidFill>
                    <a:srgbClr val="701C7F"/>
                  </a:solidFill>
                  <a:latin typeface="+mn-lt"/>
                  <a:ea typeface="Roboto"/>
                  <a:cs typeface="Roboto"/>
                  <a:sym typeface="Roboto"/>
                </a:rPr>
                <a:t>x</a:t>
              </a:r>
              <a:r>
                <a:rPr lang="en-US" sz="1800" dirty="0" smtClean="0">
                  <a:solidFill>
                    <a:srgbClr val="701C7F"/>
                  </a:solidFill>
                  <a:latin typeface="+mn-lt"/>
                  <a:ea typeface="Roboto"/>
                  <a:cs typeface="Roboto"/>
                  <a:sym typeface="Roboto"/>
                </a:rPr>
                <a:t> </a:t>
              </a:r>
              <a:r>
                <a:rPr lang="en" sz="1800" i="1" dirty="0" smtClean="0">
                  <a:solidFill>
                    <a:srgbClr val="701C7F"/>
                  </a:solidFill>
                  <a:latin typeface="+mn-lt"/>
                  <a:ea typeface="Roboto"/>
                  <a:cs typeface="Roboto"/>
                  <a:sym typeface="Roboto"/>
                </a:rPr>
                <a:t>P</a:t>
              </a:r>
              <a:r>
                <a:rPr lang="en" sz="1800" dirty="0">
                  <a:solidFill>
                    <a:srgbClr val="701C7F"/>
                  </a:solidFill>
                  <a:latin typeface="+mn-lt"/>
                  <a:ea typeface="Roboto"/>
                  <a:cs typeface="Roboto"/>
                  <a:sym typeface="Roboto"/>
                </a:rPr>
                <a:t>(“go</a:t>
              </a:r>
              <a:r>
                <a:rPr lang="en" sz="1800" dirty="0" smtClean="0">
                  <a:solidFill>
                    <a:srgbClr val="701C7F"/>
                  </a:solidFill>
                  <a:latin typeface="+mn-lt"/>
                  <a:ea typeface="Roboto"/>
                  <a:cs typeface="Roboto"/>
                  <a:sym typeface="Roboto"/>
                </a:rPr>
                <a:t>”|</a:t>
              </a:r>
              <a:r>
                <a:rPr lang="en-US" sz="1800" dirty="0" smtClean="0">
                  <a:solidFill>
                    <a:srgbClr val="701C7F"/>
                  </a:solidFill>
                  <a:latin typeface="+mn-lt"/>
                  <a:ea typeface="Roboto"/>
                  <a:cs typeface="Roboto"/>
                  <a:sym typeface="Roboto"/>
                </a:rPr>
                <a:t>“</a:t>
              </a:r>
              <a:r>
                <a:rPr lang="en" sz="1800" dirty="0" smtClean="0">
                  <a:solidFill>
                    <a:srgbClr val="701C7F"/>
                  </a:solidFill>
                  <a:latin typeface="+mn-lt"/>
                  <a:ea typeface="Roboto"/>
                  <a:cs typeface="Roboto"/>
                  <a:sym typeface="Roboto"/>
                </a:rPr>
                <a:t>去”)</a:t>
              </a:r>
              <a:r>
                <a:rPr lang="en-US" sz="1800" dirty="0" smtClean="0">
                  <a:solidFill>
                    <a:srgbClr val="701C7F"/>
                  </a:solidFill>
                  <a:latin typeface="+mn-lt"/>
                  <a:ea typeface="Roboto"/>
                  <a:cs typeface="Roboto"/>
                  <a:sym typeface="Roboto"/>
                </a:rPr>
                <a:t> </a:t>
              </a:r>
              <a:r>
                <a:rPr lang="en" sz="1800" dirty="0" smtClean="0">
                  <a:solidFill>
                    <a:srgbClr val="701C7F"/>
                  </a:solidFill>
                  <a:latin typeface="+mn-lt"/>
                  <a:ea typeface="Roboto"/>
                  <a:cs typeface="Roboto"/>
                  <a:sym typeface="Roboto"/>
                </a:rPr>
                <a:t>x</a:t>
              </a:r>
              <a:r>
                <a:rPr lang="en-US" sz="1800" dirty="0" smtClean="0">
                  <a:solidFill>
                    <a:srgbClr val="701C7F"/>
                  </a:solidFill>
                  <a:latin typeface="+mn-lt"/>
                  <a:ea typeface="Roboto"/>
                  <a:cs typeface="Roboto"/>
                  <a:sym typeface="Roboto"/>
                </a:rPr>
                <a:t> </a:t>
              </a:r>
              <a:r>
                <a:rPr lang="en" sz="1800" dirty="0" smtClean="0">
                  <a:solidFill>
                    <a:srgbClr val="701C7F"/>
                  </a:solidFill>
                  <a:latin typeface="+mn-lt"/>
                  <a:ea typeface="Roboto"/>
                  <a:cs typeface="Roboto"/>
                  <a:sym typeface="Roboto"/>
                </a:rPr>
                <a:t>...</a:t>
              </a:r>
              <a:endParaRPr sz="1800" dirty="0">
                <a:solidFill>
                  <a:srgbClr val="701C7F"/>
                </a:solidFill>
                <a:latin typeface="+mn-lt"/>
                <a:ea typeface="Roboto"/>
                <a:cs typeface="Roboto"/>
                <a:sym typeface="Roboto"/>
              </a:endParaRPr>
            </a:p>
            <a:p>
              <a:pPr marL="457200" lvl="0" indent="-342900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01C7F"/>
                </a:buClr>
                <a:buSzPts val="1800"/>
                <a:buFont typeface="Roboto"/>
                <a:buChar char="●"/>
              </a:pPr>
              <a:r>
                <a:rPr lang="en" sz="1800" dirty="0">
                  <a:solidFill>
                    <a:srgbClr val="701C7F"/>
                  </a:solidFill>
                  <a:latin typeface="+mn-lt"/>
                  <a:ea typeface="Roboto"/>
                  <a:cs typeface="Roboto"/>
                  <a:sym typeface="Roboto"/>
                </a:rPr>
                <a:t>Language Model:</a:t>
              </a:r>
              <a:endParaRPr sz="1800" dirty="0">
                <a:solidFill>
                  <a:srgbClr val="701C7F"/>
                </a:solidFill>
                <a:latin typeface="+mn-lt"/>
                <a:ea typeface="Roboto"/>
                <a:cs typeface="Roboto"/>
                <a:sym typeface="Roboto"/>
              </a:endParaRPr>
            </a:p>
            <a:p>
              <a:pPr lvl="0">
                <a:lnSpc>
                  <a:spcPct val="115000"/>
                </a:lnSpc>
              </a:pPr>
              <a:r>
                <a:rPr lang="en" sz="1800" dirty="0">
                  <a:solidFill>
                    <a:srgbClr val="701C7F"/>
                  </a:solidFill>
                  <a:latin typeface="+mn-lt"/>
                  <a:ea typeface="Roboto"/>
                  <a:cs typeface="Roboto"/>
                  <a:sym typeface="Roboto"/>
                </a:rPr>
                <a:t>        </a:t>
              </a:r>
              <a:r>
                <a:rPr lang="en" sz="1800" i="1" dirty="0">
                  <a:solidFill>
                    <a:srgbClr val="701C7F"/>
                  </a:solidFill>
                  <a:latin typeface="+mn-lt"/>
                  <a:ea typeface="Roboto"/>
                  <a:cs typeface="Roboto"/>
                  <a:sym typeface="Roboto"/>
                </a:rPr>
                <a:t>P</a:t>
              </a:r>
              <a:r>
                <a:rPr lang="en" sz="1800" dirty="0">
                  <a:solidFill>
                    <a:srgbClr val="701C7F"/>
                  </a:solidFill>
                  <a:latin typeface="+mn-lt"/>
                  <a:ea typeface="Roboto"/>
                  <a:cs typeface="Roboto"/>
                  <a:sym typeface="Roboto"/>
                </a:rPr>
                <a:t>(“</a:t>
              </a:r>
              <a:r>
                <a:rPr lang="en" sz="1800" dirty="0" smtClean="0">
                  <a:solidFill>
                    <a:srgbClr val="701C7F"/>
                  </a:solidFill>
                  <a:latin typeface="+mn-lt"/>
                  <a:ea typeface="Roboto"/>
                  <a:cs typeface="Roboto"/>
                  <a:sym typeface="Roboto"/>
                </a:rPr>
                <a:t>我乘</a:t>
              </a:r>
              <a:r>
                <a:rPr lang="zh-CN" altLang="en-US" dirty="0">
                  <a:solidFill>
                    <a:srgbClr val="701C7F"/>
                  </a:solidFill>
                  <a:ea typeface="Roboto"/>
                  <a:cs typeface="Roboto"/>
                  <a:sym typeface="Roboto"/>
                </a:rPr>
                <a:t>火車</a:t>
              </a:r>
              <a:r>
                <a:rPr lang="en" sz="1800" dirty="0" smtClean="0">
                  <a:solidFill>
                    <a:srgbClr val="701C7F"/>
                  </a:solidFill>
                  <a:latin typeface="+mn-lt"/>
                  <a:ea typeface="Roboto"/>
                  <a:cs typeface="Roboto"/>
                  <a:sym typeface="Roboto"/>
                </a:rPr>
                <a:t>去學校”)</a:t>
              </a:r>
              <a:endParaRPr sz="1800" dirty="0">
                <a:solidFill>
                  <a:srgbClr val="701C7F"/>
                </a:solidFill>
                <a:latin typeface="+mn-lt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25" name="Shape 125"/>
          <p:cNvGrpSpPr/>
          <p:nvPr/>
        </p:nvGrpSpPr>
        <p:grpSpPr>
          <a:xfrm>
            <a:off x="319812" y="3273991"/>
            <a:ext cx="8325674" cy="1437386"/>
            <a:chOff x="1593000" y="2322568"/>
            <a:chExt cx="5957975" cy="643500"/>
          </a:xfrm>
        </p:grpSpPr>
        <p:sp>
          <p:nvSpPr>
            <p:cNvPr id="126" name="Shape 126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+mn-lt"/>
              </a:endParaRPr>
            </a:p>
          </p:txBody>
        </p:sp>
        <p:sp>
          <p:nvSpPr>
            <p:cNvPr id="127" name="Shape 127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701C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+mn-lt"/>
              </a:endParaRPr>
            </a:p>
          </p:txBody>
        </p:sp>
        <p:sp>
          <p:nvSpPr>
            <p:cNvPr id="128" name="Shape 128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701C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+mn-lt"/>
              </a:endParaRPr>
            </a:p>
          </p:txBody>
        </p:sp>
        <p:sp>
          <p:nvSpPr>
            <p:cNvPr id="129" name="Shape 129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FFFFFF"/>
                  </a:solidFill>
                  <a:latin typeface="+mn-lt"/>
                  <a:ea typeface="Roboto Medium"/>
                  <a:cs typeface="Roboto Medium"/>
                  <a:sym typeface="Roboto Medium"/>
                </a:rPr>
                <a:t>Example-based Machine Translation</a:t>
              </a:r>
              <a:endParaRPr sz="1800">
                <a:solidFill>
                  <a:srgbClr val="FFFFFF"/>
                </a:solidFill>
                <a:latin typeface="+mn-lt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0" name="Shape 130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761E86"/>
            </a:solidFill>
            <a:ln>
              <a:noFill/>
            </a:ln>
            <a:effectLst>
              <a:outerShdw blurRad="71438" dist="28575" dir="2700000" algn="bl" rotWithShape="0">
                <a:srgbClr val="000000">
                  <a:alpha val="17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+mn-lt"/>
              </a:endParaRPr>
            </a:p>
          </p:txBody>
        </p:sp>
        <p:sp>
          <p:nvSpPr>
            <p:cNvPr id="131" name="Shape 131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7F20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FFFFFF"/>
                  </a:solidFill>
                  <a:latin typeface="+mn-lt"/>
                  <a:ea typeface="Roboto Thin"/>
                  <a:cs typeface="Roboto Thin"/>
                  <a:sym typeface="Roboto Thin"/>
                </a:rPr>
                <a:t>02</a:t>
              </a:r>
              <a:endParaRPr sz="1800">
                <a:solidFill>
                  <a:srgbClr val="FFFFFF"/>
                </a:solidFill>
                <a:latin typeface="+mn-lt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2" name="Shape 132"/>
            <p:cNvSpPr/>
            <p:nvPr/>
          </p:nvSpPr>
          <p:spPr>
            <a:xfrm>
              <a:off x="4387850" y="2323750"/>
              <a:ext cx="2971200" cy="64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457200" lvl="0" indent="-342900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01C7F"/>
                </a:buClr>
                <a:buSzPts val="1800"/>
                <a:buFont typeface="Roboto"/>
                <a:buChar char="●"/>
              </a:pPr>
              <a:r>
                <a:rPr lang="en" sz="1800" dirty="0">
                  <a:solidFill>
                    <a:srgbClr val="701C7F"/>
                  </a:solidFill>
                  <a:latin typeface="+mn-lt"/>
                  <a:ea typeface="Roboto"/>
                  <a:cs typeface="Roboto"/>
                  <a:sym typeface="Roboto"/>
                </a:rPr>
                <a:t>I go to school by </a:t>
              </a:r>
              <a:r>
                <a:rPr lang="en" sz="1800" dirty="0" smtClean="0">
                  <a:solidFill>
                    <a:srgbClr val="701C7F"/>
                  </a:solidFill>
                  <a:latin typeface="+mn-lt"/>
                  <a:ea typeface="Roboto"/>
                  <a:cs typeface="Roboto"/>
                  <a:sym typeface="Roboto"/>
                </a:rPr>
                <a:t>train.</a:t>
              </a:r>
              <a:endParaRPr sz="1800" dirty="0">
                <a:solidFill>
                  <a:srgbClr val="701C7F"/>
                </a:solidFill>
                <a:latin typeface="+mn-lt"/>
                <a:ea typeface="Roboto"/>
                <a:cs typeface="Roboto"/>
                <a:sym typeface="Roboto"/>
              </a:endParaRPr>
            </a:p>
            <a:p>
              <a:pPr marL="457200" lvl="0" indent="-342900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01C7F"/>
                </a:buClr>
                <a:buSzPts val="1800"/>
                <a:buFont typeface="Roboto"/>
                <a:buChar char="●"/>
              </a:pPr>
              <a:r>
                <a:rPr lang="en" sz="1800" dirty="0">
                  <a:solidFill>
                    <a:srgbClr val="701C7F"/>
                  </a:solidFill>
                  <a:latin typeface="+mn-lt"/>
                  <a:ea typeface="Roboto"/>
                  <a:cs typeface="Roboto"/>
                  <a:sym typeface="Roboto"/>
                </a:rPr>
                <a:t>I go to school by </a:t>
              </a:r>
              <a:r>
                <a:rPr lang="en" sz="1800" u="sng" dirty="0">
                  <a:solidFill>
                    <a:srgbClr val="701C7F"/>
                  </a:solidFill>
                  <a:latin typeface="+mn-lt"/>
                  <a:ea typeface="Roboto"/>
                  <a:cs typeface="Roboto"/>
                  <a:sym typeface="Roboto"/>
                </a:rPr>
                <a:t>taxi</a:t>
              </a:r>
              <a:r>
                <a:rPr lang="en" sz="1800" dirty="0">
                  <a:solidFill>
                    <a:srgbClr val="701C7F"/>
                  </a:solidFill>
                  <a:latin typeface="+mn-lt"/>
                  <a:ea typeface="Roboto"/>
                  <a:cs typeface="Roboto"/>
                  <a:sym typeface="Roboto"/>
                </a:rPr>
                <a:t>. 我乘</a:t>
              </a:r>
              <a:r>
                <a:rPr lang="en" sz="1800" u="sng" dirty="0">
                  <a:solidFill>
                    <a:srgbClr val="701C7F"/>
                  </a:solidFill>
                  <a:latin typeface="+mn-lt"/>
                  <a:ea typeface="Roboto"/>
                  <a:cs typeface="Roboto"/>
                  <a:sym typeface="Roboto"/>
                </a:rPr>
                <a:t>計程車</a:t>
              </a:r>
              <a:r>
                <a:rPr lang="en" sz="1800" dirty="0">
                  <a:solidFill>
                    <a:srgbClr val="701C7F"/>
                  </a:solidFill>
                  <a:latin typeface="+mn-lt"/>
                  <a:ea typeface="Roboto"/>
                  <a:cs typeface="Roboto"/>
                  <a:sym typeface="Roboto"/>
                </a:rPr>
                <a:t>去學校。</a:t>
              </a:r>
              <a:endParaRPr sz="1800" dirty="0">
                <a:solidFill>
                  <a:srgbClr val="701C7F"/>
                </a:solidFill>
                <a:latin typeface="+mn-lt"/>
                <a:ea typeface="Roboto"/>
                <a:cs typeface="Roboto"/>
                <a:sym typeface="Roboto"/>
              </a:endParaRPr>
            </a:p>
            <a:p>
              <a:pPr marL="457200" lvl="0" indent="-34290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01C7F"/>
                </a:buClr>
                <a:buSzPts val="1800"/>
                <a:buFont typeface="Roboto"/>
                <a:buChar char="●"/>
              </a:pPr>
              <a:r>
                <a:rPr lang="en" sz="1800" dirty="0" smtClean="0">
                  <a:solidFill>
                    <a:srgbClr val="701C7F"/>
                  </a:solidFill>
                  <a:latin typeface="+mn-lt"/>
                  <a:ea typeface="Roboto"/>
                  <a:cs typeface="Roboto"/>
                  <a:sym typeface="Roboto"/>
                </a:rPr>
                <a:t>我乘</a:t>
              </a:r>
              <a:r>
                <a:rPr lang="zh-CN" altLang="en-US" dirty="0">
                  <a:solidFill>
                    <a:srgbClr val="701C7F"/>
                  </a:solidFill>
                  <a:ea typeface="Roboto"/>
                  <a:cs typeface="Roboto"/>
                  <a:sym typeface="Roboto"/>
                </a:rPr>
                <a:t>火車</a:t>
              </a:r>
              <a:r>
                <a:rPr lang="en" sz="1800" dirty="0" smtClean="0">
                  <a:solidFill>
                    <a:srgbClr val="701C7F"/>
                  </a:solidFill>
                  <a:latin typeface="+mn-lt"/>
                  <a:ea typeface="Roboto"/>
                  <a:cs typeface="Roboto"/>
                  <a:sym typeface="Roboto"/>
                </a:rPr>
                <a:t>去學校</a:t>
              </a:r>
              <a:r>
                <a:rPr lang="en" sz="1800" dirty="0">
                  <a:solidFill>
                    <a:srgbClr val="701C7F"/>
                  </a:solidFill>
                  <a:latin typeface="+mn-lt"/>
                  <a:ea typeface="Roboto"/>
                  <a:cs typeface="Roboto"/>
                  <a:sym typeface="Roboto"/>
                </a:rPr>
                <a:t>。</a:t>
              </a:r>
              <a:endParaRPr sz="1800" dirty="0">
                <a:solidFill>
                  <a:srgbClr val="701C7F"/>
                </a:solidFill>
                <a:latin typeface="+mn-lt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33" name="Shape 133"/>
          <p:cNvGrpSpPr/>
          <p:nvPr/>
        </p:nvGrpSpPr>
        <p:grpSpPr>
          <a:xfrm>
            <a:off x="319812" y="1810636"/>
            <a:ext cx="8325674" cy="1437386"/>
            <a:chOff x="1593000" y="2322568"/>
            <a:chExt cx="5957975" cy="643500"/>
          </a:xfrm>
        </p:grpSpPr>
        <p:sp>
          <p:nvSpPr>
            <p:cNvPr id="134" name="Shape 134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+mn-lt"/>
              </a:endParaRPr>
            </a:p>
          </p:txBody>
        </p:sp>
        <p:sp>
          <p:nvSpPr>
            <p:cNvPr id="135" name="Shape 135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701C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+mn-lt"/>
              </a:endParaRPr>
            </a:p>
          </p:txBody>
        </p:sp>
        <p:sp>
          <p:nvSpPr>
            <p:cNvPr id="136" name="Shape 136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701C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+mn-lt"/>
              </a:endParaRPr>
            </a:p>
          </p:txBody>
        </p:sp>
        <p:sp>
          <p:nvSpPr>
            <p:cNvPr id="137" name="Shape 137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>
                  <a:solidFill>
                    <a:srgbClr val="FFFFFF"/>
                  </a:solidFill>
                  <a:latin typeface="+mn-lt"/>
                  <a:ea typeface="Roboto Medium"/>
                  <a:cs typeface="Roboto Medium"/>
                  <a:sym typeface="Roboto Medium"/>
                </a:rPr>
                <a:t>Rule-based Machine Translation</a:t>
              </a:r>
              <a:endParaRPr sz="1800" dirty="0">
                <a:solidFill>
                  <a:srgbClr val="FFFFFF"/>
                </a:solidFill>
                <a:latin typeface="+mn-lt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8" name="Shape 138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761E86"/>
            </a:solidFill>
            <a:ln>
              <a:noFill/>
            </a:ln>
            <a:effectLst>
              <a:outerShdw blurRad="71438" dist="28575" dir="2700000" algn="bl" rotWithShape="0">
                <a:srgbClr val="000000">
                  <a:alpha val="17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+mn-lt"/>
              </a:endParaRPr>
            </a:p>
          </p:txBody>
        </p:sp>
        <p:sp>
          <p:nvSpPr>
            <p:cNvPr id="139" name="Shape 139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7F20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FFFFFF"/>
                  </a:solidFill>
                  <a:latin typeface="+mn-lt"/>
                  <a:ea typeface="Roboto Thin"/>
                  <a:cs typeface="Roboto Thin"/>
                  <a:sym typeface="Roboto Thin"/>
                </a:rPr>
                <a:t>01</a:t>
              </a:r>
              <a:endParaRPr sz="1800">
                <a:solidFill>
                  <a:srgbClr val="FFFFFF"/>
                </a:solidFill>
                <a:latin typeface="+mn-lt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40" name="Shape 140"/>
            <p:cNvSpPr/>
            <p:nvPr/>
          </p:nvSpPr>
          <p:spPr>
            <a:xfrm>
              <a:off x="4387850" y="2323750"/>
              <a:ext cx="2971200" cy="64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457200" lvl="0" indent="-342900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01C7F"/>
                </a:buClr>
                <a:buSzPts val="1800"/>
                <a:buFont typeface="Roboto"/>
                <a:buChar char="●"/>
              </a:pPr>
              <a:r>
                <a:rPr lang="en" sz="1800" dirty="0">
                  <a:solidFill>
                    <a:srgbClr val="701C7F"/>
                  </a:solidFill>
                  <a:latin typeface="+mn-lt"/>
                  <a:ea typeface="Roboto"/>
                  <a:cs typeface="Roboto"/>
                  <a:sym typeface="Roboto"/>
                </a:rPr>
                <a:t>I go to school by </a:t>
              </a:r>
              <a:r>
                <a:rPr lang="en" sz="1800" dirty="0" smtClean="0">
                  <a:solidFill>
                    <a:srgbClr val="701C7F"/>
                  </a:solidFill>
                  <a:latin typeface="+mn-lt"/>
                  <a:ea typeface="Roboto"/>
                  <a:cs typeface="Roboto"/>
                  <a:sym typeface="Roboto"/>
                </a:rPr>
                <a:t>train.</a:t>
              </a:r>
              <a:endParaRPr sz="1800" dirty="0">
                <a:solidFill>
                  <a:srgbClr val="701C7F"/>
                </a:solidFill>
                <a:latin typeface="+mn-lt"/>
                <a:ea typeface="Roboto"/>
                <a:cs typeface="Roboto"/>
                <a:sym typeface="Roboto"/>
              </a:endParaRPr>
            </a:p>
            <a:p>
              <a:pPr marL="457200" lvl="0" indent="-342900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01C7F"/>
                </a:buClr>
                <a:buSzPts val="1800"/>
                <a:buFont typeface="Roboto"/>
                <a:buChar char="●"/>
              </a:pPr>
              <a:r>
                <a:rPr lang="en" sz="1800" dirty="0">
                  <a:solidFill>
                    <a:srgbClr val="701C7F"/>
                  </a:solidFill>
                  <a:latin typeface="+mn-lt"/>
                  <a:ea typeface="Roboto"/>
                  <a:cs typeface="Roboto"/>
                  <a:sym typeface="Roboto"/>
                </a:rPr>
                <a:t>我／去／學校／乘</a:t>
              </a:r>
              <a:r>
                <a:rPr lang="en" sz="1800" dirty="0" smtClean="0">
                  <a:solidFill>
                    <a:srgbClr val="701C7F"/>
                  </a:solidFill>
                  <a:latin typeface="+mn-lt"/>
                  <a:ea typeface="Roboto"/>
                  <a:cs typeface="Roboto"/>
                  <a:sym typeface="Roboto"/>
                </a:rPr>
                <a:t>／</a:t>
              </a:r>
              <a:r>
                <a:rPr lang="zh-CN" altLang="en-US" sz="1800" dirty="0" smtClean="0">
                  <a:solidFill>
                    <a:srgbClr val="701C7F"/>
                  </a:solidFill>
                  <a:latin typeface="+mn-lt"/>
                  <a:ea typeface="Roboto"/>
                  <a:cs typeface="Roboto"/>
                  <a:sym typeface="Roboto"/>
                </a:rPr>
                <a:t>火車</a:t>
              </a:r>
              <a:r>
                <a:rPr lang="en" sz="1800" dirty="0" smtClean="0">
                  <a:solidFill>
                    <a:srgbClr val="701C7F"/>
                  </a:solidFill>
                  <a:latin typeface="+mn-lt"/>
                  <a:ea typeface="Roboto"/>
                  <a:cs typeface="Roboto"/>
                  <a:sym typeface="Roboto"/>
                </a:rPr>
                <a:t>／。</a:t>
              </a:r>
              <a:endParaRPr sz="1800" dirty="0">
                <a:solidFill>
                  <a:srgbClr val="701C7F"/>
                </a:solidFill>
                <a:latin typeface="+mn-lt"/>
                <a:ea typeface="Roboto"/>
                <a:cs typeface="Roboto"/>
                <a:sym typeface="Roboto"/>
              </a:endParaRPr>
            </a:p>
            <a:p>
              <a:pPr marL="457200" lvl="0" indent="-34290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01C7F"/>
                </a:buClr>
                <a:buSzPts val="1800"/>
                <a:buFont typeface="Roboto"/>
                <a:buChar char="●"/>
              </a:pPr>
              <a:r>
                <a:rPr lang="en" sz="1800" dirty="0" smtClean="0">
                  <a:solidFill>
                    <a:srgbClr val="701C7F"/>
                  </a:solidFill>
                  <a:latin typeface="+mn-lt"/>
                  <a:ea typeface="Roboto"/>
                  <a:cs typeface="Roboto"/>
                  <a:sym typeface="Roboto"/>
                </a:rPr>
                <a:t>我乘</a:t>
              </a:r>
              <a:r>
                <a:rPr lang="zh-CN" altLang="en-US" dirty="0">
                  <a:solidFill>
                    <a:srgbClr val="701C7F"/>
                  </a:solidFill>
                  <a:ea typeface="Roboto"/>
                  <a:cs typeface="Roboto"/>
                  <a:sym typeface="Roboto"/>
                </a:rPr>
                <a:t>火車</a:t>
              </a:r>
              <a:r>
                <a:rPr lang="en" sz="1800" dirty="0" smtClean="0">
                  <a:solidFill>
                    <a:srgbClr val="701C7F"/>
                  </a:solidFill>
                  <a:latin typeface="+mn-lt"/>
                  <a:ea typeface="Roboto"/>
                  <a:cs typeface="Roboto"/>
                  <a:sym typeface="Roboto"/>
                </a:rPr>
                <a:t>去學校</a:t>
              </a:r>
              <a:r>
                <a:rPr lang="en" sz="1800" dirty="0">
                  <a:solidFill>
                    <a:srgbClr val="701C7F"/>
                  </a:solidFill>
                  <a:latin typeface="+mn-lt"/>
                  <a:ea typeface="Roboto"/>
                  <a:cs typeface="Roboto"/>
                  <a:sym typeface="Roboto"/>
                </a:rPr>
                <a:t>。</a:t>
              </a:r>
              <a:endParaRPr sz="1800" dirty="0">
                <a:solidFill>
                  <a:srgbClr val="701C7F"/>
                </a:solidFill>
                <a:latin typeface="+mn-lt"/>
                <a:ea typeface="Roboto"/>
                <a:cs typeface="Roboto"/>
                <a:sym typeface="Roboto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40073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 txBox="1">
            <a:spLocks noGrp="1"/>
          </p:cNvSpPr>
          <p:nvPr>
            <p:ph type="title"/>
          </p:nvPr>
        </p:nvSpPr>
        <p:spPr>
          <a:xfrm>
            <a:off x="628650" y="365127"/>
            <a:ext cx="7886700" cy="109384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 smtClean="0"/>
              <a:t>Automatic Translation as a Prediction Problem: Given X, what is the next word?</a:t>
            </a:r>
            <a:endParaRPr sz="3600" dirty="0"/>
          </a:p>
        </p:txBody>
      </p:sp>
      <p:sp>
        <p:nvSpPr>
          <p:cNvPr id="179" name="Shape 179"/>
          <p:cNvSpPr txBox="1">
            <a:spLocks noGrp="1"/>
          </p:cNvSpPr>
          <p:nvPr>
            <p:ph idx="1"/>
          </p:nvPr>
        </p:nvSpPr>
        <p:spPr>
          <a:xfrm>
            <a:off x="628650" y="1458973"/>
            <a:ext cx="7886700" cy="4351338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smtClean="0">
                <a:solidFill>
                  <a:schemeClr val="accent2"/>
                </a:solidFill>
                <a:latin typeface="+mn-lt"/>
              </a:rPr>
              <a:t>Given the following:</a:t>
            </a:r>
            <a:endParaRPr sz="2800" dirty="0" smtClean="0">
              <a:solidFill>
                <a:schemeClr val="accent2"/>
              </a:solidFill>
              <a:latin typeface="+mn-lt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800" dirty="0" smtClean="0">
                <a:solidFill>
                  <a:schemeClr val="accent2"/>
                </a:solidFill>
                <a:latin typeface="+mn-lt"/>
              </a:rPr>
              <a:t>ST: </a:t>
            </a:r>
            <a:r>
              <a:rPr lang="en" sz="2800" dirty="0" smtClean="0">
                <a:solidFill>
                  <a:schemeClr val="accent2"/>
                </a:solidFill>
                <a:latin typeface="+mn-lt"/>
              </a:rPr>
              <a:t>I / go / to / school / by / bus / .  / 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 smtClean="0">
                <a:solidFill>
                  <a:schemeClr val="accent2"/>
                </a:solidFill>
                <a:latin typeface="+mn-lt"/>
              </a:rPr>
              <a:t>TT: 我 / 乘</a:t>
            </a: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smtClean="0">
                <a:latin typeface="+mn-lt"/>
              </a:rPr>
              <a:t>Which of the following is mo</a:t>
            </a:r>
            <a:r>
              <a:rPr lang="en-US" altLang="zh-CN" sz="2800" dirty="0" smtClean="0">
                <a:latin typeface="+mn-lt"/>
              </a:rPr>
              <a:t>st</a:t>
            </a:r>
            <a:r>
              <a:rPr lang="en-US" sz="2800" dirty="0" smtClean="0">
                <a:latin typeface="+mn-lt"/>
              </a:rPr>
              <a:t> likely to be </a:t>
            </a:r>
            <a:r>
              <a:rPr lang="en" sz="2800" dirty="0" smtClean="0">
                <a:latin typeface="+mn-lt"/>
              </a:rPr>
              <a:t>the next word?</a:t>
            </a:r>
            <a:endParaRPr sz="2800" dirty="0" smtClean="0">
              <a:latin typeface="+mn-lt"/>
            </a:endParaRP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公車</a:t>
            </a: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8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火車</a:t>
            </a:r>
            <a:endParaRPr sz="2800" dirty="0" smtClean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學校</a:t>
            </a: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8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咖啡</a:t>
            </a:r>
            <a:endParaRPr lang="en-US" altLang="zh-CN" sz="2800" dirty="0" smtClean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8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電腦</a:t>
            </a:r>
            <a:endParaRPr lang="en-US" altLang="zh-CN" sz="2800" dirty="0" smtClean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8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翻譯</a:t>
            </a:r>
            <a:endParaRPr sz="28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876207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1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"/>
                                        <p:tgtEl>
                                          <p:spTgt spid="1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"/>
                                        <p:tgtEl>
                                          <p:spTgt spid="1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"/>
                                        <p:tgtEl>
                                          <p:spTgt spid="1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"/>
                                        <p:tgtEl>
                                          <p:spTgt spid="1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"/>
                                        <p:tgtEl>
                                          <p:spTgt spid="1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"/>
                                        <p:tgtEl>
                                          <p:spTgt spid="1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"/>
                                        <p:tgtEl>
                                          <p:spTgt spid="17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"/>
                                        <p:tgtEl>
                                          <p:spTgt spid="17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"/>
                                        <p:tgtEl>
                                          <p:spTgt spid="17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6467216" y="1239916"/>
            <a:ext cx="1077237" cy="513839"/>
          </a:xfrm>
          <a:prstGeom prst="rect">
            <a:avLst/>
          </a:prstGeom>
          <a:solidFill>
            <a:srgbClr val="0080FF"/>
          </a:solidFill>
          <a:ln>
            <a:solidFill>
              <a:srgbClr val="008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altLang="zh-TW" sz="1400" kern="0" dirty="0" smtClean="0">
                <a:solidFill>
                  <a:srgbClr val="FFFFFF"/>
                </a:solidFill>
                <a:sym typeface="Arial"/>
              </a:rPr>
              <a:t>Probability</a:t>
            </a:r>
            <a:endParaRPr lang="en-US" sz="1400" kern="0" dirty="0">
              <a:solidFill>
                <a:srgbClr val="FFFFFF"/>
              </a:solidFill>
              <a:sym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 smtClean="0">
                <a:latin typeface="Calibri" charset="0"/>
                <a:ea typeface="Calibri" charset="0"/>
                <a:cs typeface="Calibri" charset="0"/>
              </a:rPr>
              <a:t>Neural Machine Translation as Multi-class Classification</a:t>
            </a:r>
            <a:endParaRPr lang="en-US" b="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467216" y="2609345"/>
            <a:ext cx="2558114" cy="529122"/>
          </a:xfrm>
          <a:prstGeom prst="rect">
            <a:avLst/>
          </a:prstGeom>
          <a:solidFill>
            <a:srgbClr val="0080FF"/>
          </a:solidFill>
          <a:ln>
            <a:solidFill>
              <a:srgbClr val="008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>
              <a:buClr>
                <a:srgbClr val="000000"/>
              </a:buClr>
              <a:buFont typeface="Arial"/>
              <a:buNone/>
            </a:pPr>
            <a:endParaRPr lang="en-US" sz="1400" kern="0">
              <a:solidFill>
                <a:srgbClr val="FFFFFF"/>
              </a:solidFill>
              <a:sym typeface="Arial"/>
            </a:endParaRPr>
          </a:p>
        </p:txBody>
      </p:sp>
      <p:sp>
        <p:nvSpPr>
          <p:cNvPr id="12" name="Double Bracket 11"/>
          <p:cNvSpPr/>
          <p:nvPr/>
        </p:nvSpPr>
        <p:spPr>
          <a:xfrm>
            <a:off x="1847178" y="2873906"/>
            <a:ext cx="705678" cy="2060713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1400" kern="0" dirty="0" smtClean="0">
                <a:solidFill>
                  <a:srgbClr val="008E00"/>
                </a:solidFill>
                <a:sym typeface="Arial"/>
              </a:rPr>
              <a:t>0</a:t>
            </a: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1400" kern="0" dirty="0" smtClean="0">
                <a:solidFill>
                  <a:srgbClr val="008E00"/>
                </a:solidFill>
                <a:sym typeface="Arial"/>
              </a:rPr>
              <a:t>1</a:t>
            </a: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1400" kern="0" dirty="0" smtClean="0">
                <a:solidFill>
                  <a:srgbClr val="008E00"/>
                </a:solidFill>
                <a:sym typeface="Arial"/>
              </a:rPr>
              <a:t>0</a:t>
            </a: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1400" kern="0" dirty="0" smtClean="0">
                <a:solidFill>
                  <a:srgbClr val="008E00"/>
                </a:solidFill>
                <a:sym typeface="Arial"/>
              </a:rPr>
              <a:t>1</a:t>
            </a: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1400" kern="0" dirty="0" smtClean="0">
                <a:solidFill>
                  <a:srgbClr val="008E00"/>
                </a:solidFill>
                <a:sym typeface="Arial"/>
              </a:rPr>
              <a:t>0</a:t>
            </a: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1400" kern="0" dirty="0">
                <a:solidFill>
                  <a:srgbClr val="008E00"/>
                </a:solidFill>
                <a:sym typeface="Arial"/>
              </a:rPr>
              <a:t>1</a:t>
            </a:r>
            <a:endParaRPr lang="en-US" sz="1400" kern="0" dirty="0" smtClean="0">
              <a:solidFill>
                <a:srgbClr val="008E00"/>
              </a:solidFill>
              <a:sym typeface="Arial"/>
            </a:endParaRP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1400" kern="0" dirty="0" smtClean="0">
                <a:solidFill>
                  <a:srgbClr val="008E00"/>
                </a:solidFill>
                <a:sym typeface="Arial"/>
              </a:rPr>
              <a:t>1</a:t>
            </a: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1400" kern="0" dirty="0" smtClean="0">
                <a:solidFill>
                  <a:srgbClr val="008E00"/>
                </a:solidFill>
                <a:sym typeface="Arial"/>
              </a:rPr>
              <a:t>0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00" y="3471224"/>
            <a:ext cx="840963" cy="791494"/>
          </a:xfrm>
          <a:prstGeom prst="rect">
            <a:avLst/>
          </a:prstGeom>
        </p:spPr>
      </p:pic>
      <p:sp>
        <p:nvSpPr>
          <p:cNvPr id="14" name="Right Arrow 13"/>
          <p:cNvSpPr/>
          <p:nvPr/>
        </p:nvSpPr>
        <p:spPr>
          <a:xfrm>
            <a:off x="1292345" y="3600432"/>
            <a:ext cx="414653" cy="5300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>
              <a:buClr>
                <a:srgbClr val="000000"/>
              </a:buClr>
              <a:buFont typeface="Arial"/>
              <a:buNone/>
            </a:pPr>
            <a:endParaRPr lang="en-US" sz="1400" kern="0">
              <a:solidFill>
                <a:srgbClr val="FFFFFF"/>
              </a:solidFill>
              <a:sym typeface="Arial"/>
            </a:endParaRPr>
          </a:p>
        </p:txBody>
      </p:sp>
      <p:sp>
        <p:nvSpPr>
          <p:cNvPr id="15" name="Right Arrow 14"/>
          <p:cNvSpPr/>
          <p:nvPr/>
        </p:nvSpPr>
        <p:spPr>
          <a:xfrm>
            <a:off x="2642516" y="3600432"/>
            <a:ext cx="414653" cy="5300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>
              <a:buClr>
                <a:srgbClr val="000000"/>
              </a:buClr>
              <a:buFont typeface="Arial"/>
              <a:buNone/>
            </a:pPr>
            <a:endParaRPr lang="en-US" sz="1400" kern="0">
              <a:solidFill>
                <a:srgbClr val="FFFFFF"/>
              </a:solidFill>
              <a:sym typeface="Arial"/>
            </a:endParaRPr>
          </a:p>
        </p:txBody>
      </p:sp>
      <p:sp>
        <p:nvSpPr>
          <p:cNvPr id="16" name="Double Bracket 15"/>
          <p:cNvSpPr/>
          <p:nvPr/>
        </p:nvSpPr>
        <p:spPr>
          <a:xfrm>
            <a:off x="6582185" y="3217776"/>
            <a:ext cx="705678" cy="1295400"/>
          </a:xfrm>
          <a:prstGeom prst="bracketPair">
            <a:avLst/>
          </a:prstGeom>
          <a:ln>
            <a:solidFill>
              <a:srgbClr val="008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1400" kern="0" dirty="0" smtClean="0">
                <a:solidFill>
                  <a:srgbClr val="008E00"/>
                </a:solidFill>
                <a:sym typeface="Arial"/>
              </a:rPr>
              <a:t>0.55</a:t>
            </a: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1400" kern="0" dirty="0" smtClean="0">
                <a:solidFill>
                  <a:srgbClr val="008E00"/>
                </a:solidFill>
                <a:sym typeface="Arial"/>
              </a:rPr>
              <a:t>0.300.10</a:t>
            </a: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1400" kern="0" dirty="0" smtClean="0">
                <a:solidFill>
                  <a:srgbClr val="008E00"/>
                </a:solidFill>
                <a:sym typeface="Arial"/>
              </a:rPr>
              <a:t>0.05</a:t>
            </a:r>
          </a:p>
        </p:txBody>
      </p:sp>
      <p:sp>
        <p:nvSpPr>
          <p:cNvPr id="17" name="Right Arrow 16"/>
          <p:cNvSpPr/>
          <p:nvPr/>
        </p:nvSpPr>
        <p:spPr>
          <a:xfrm>
            <a:off x="6052563" y="3541950"/>
            <a:ext cx="414653" cy="530089"/>
          </a:xfrm>
          <a:prstGeom prst="rightArrow">
            <a:avLst/>
          </a:prstGeom>
          <a:solidFill>
            <a:srgbClr val="66CCFF"/>
          </a:solidFill>
          <a:ln>
            <a:solidFill>
              <a:srgbClr val="008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>
              <a:buClr>
                <a:srgbClr val="000000"/>
              </a:buClr>
              <a:buFont typeface="Arial"/>
              <a:buNone/>
            </a:pPr>
            <a:endParaRPr lang="en-US" sz="1400" kern="0">
              <a:solidFill>
                <a:srgbClr val="FFFFFF"/>
              </a:solidFill>
              <a:sym typeface="Arial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860516" y="3326867"/>
            <a:ext cx="59146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>
              <a:buClr>
                <a:srgbClr val="000000"/>
              </a:buClr>
              <a:buFont typeface="Arial"/>
              <a:buNone/>
            </a:pPr>
            <a:r>
              <a:rPr lang="en-US" sz="1600" kern="0" dirty="0" smtClean="0">
                <a:solidFill>
                  <a:srgbClr val="000000"/>
                </a:solidFill>
                <a:ea typeface="Arial"/>
                <a:cs typeface="Arial"/>
                <a:sym typeface="Arial"/>
              </a:rPr>
              <a:t>cat</a:t>
            </a:r>
          </a:p>
          <a:p>
            <a:pPr defTabSz="914400">
              <a:buClr>
                <a:srgbClr val="000000"/>
              </a:buClr>
              <a:buFont typeface="Arial"/>
              <a:buNone/>
            </a:pPr>
            <a:r>
              <a:rPr lang="en-US" sz="1600" kern="0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t</a:t>
            </a:r>
            <a:r>
              <a:rPr lang="en-US" sz="1600" kern="0" dirty="0" smtClean="0">
                <a:solidFill>
                  <a:srgbClr val="000000"/>
                </a:solidFill>
                <a:ea typeface="Arial"/>
                <a:cs typeface="Arial"/>
                <a:sym typeface="Arial"/>
              </a:rPr>
              <a:t>iger</a:t>
            </a:r>
          </a:p>
          <a:p>
            <a:pPr defTabSz="914400">
              <a:buClr>
                <a:srgbClr val="000000"/>
              </a:buClr>
              <a:buFont typeface="Arial"/>
              <a:buNone/>
            </a:pPr>
            <a:r>
              <a:rPr lang="en-US" sz="1600" kern="0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d</a:t>
            </a:r>
            <a:r>
              <a:rPr lang="en-US" sz="1600" kern="0" dirty="0" smtClean="0">
                <a:solidFill>
                  <a:srgbClr val="000000"/>
                </a:solidFill>
                <a:ea typeface="Arial"/>
                <a:cs typeface="Arial"/>
                <a:sym typeface="Arial"/>
              </a:rPr>
              <a:t>og</a:t>
            </a:r>
          </a:p>
          <a:p>
            <a:pPr defTabSz="914400">
              <a:buClr>
                <a:srgbClr val="000000"/>
              </a:buClr>
              <a:buFont typeface="Arial"/>
              <a:buNone/>
            </a:pPr>
            <a:r>
              <a:rPr lang="en-US" sz="1600" kern="0" dirty="0" smtClean="0">
                <a:solidFill>
                  <a:srgbClr val="000000"/>
                </a:solidFill>
                <a:ea typeface="Arial"/>
                <a:cs typeface="Arial"/>
                <a:sym typeface="Arial"/>
              </a:rPr>
              <a:t>man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518201" y="2720017"/>
            <a:ext cx="975267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defTabSz="914400">
              <a:buClr>
                <a:srgbClr val="000000"/>
              </a:buClr>
              <a:buFont typeface="Arial"/>
              <a:buNone/>
            </a:pPr>
            <a:r>
              <a:rPr lang="en-US" sz="1400" kern="0" dirty="0" smtClean="0">
                <a:solidFill>
                  <a:srgbClr val="FFFFFF"/>
                </a:solidFill>
                <a:ea typeface="Arial"/>
                <a:cs typeface="Arial"/>
                <a:sym typeface="Arial"/>
              </a:rPr>
              <a:t>Probability</a:t>
            </a:r>
            <a:endParaRPr lang="en-US" sz="1400" kern="0" dirty="0">
              <a:solidFill>
                <a:srgbClr val="FFFFFF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544453" y="2612296"/>
            <a:ext cx="1564934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1400" kern="0" dirty="0" smtClean="0">
                <a:solidFill>
                  <a:srgbClr val="FFFFFF"/>
                </a:solidFill>
                <a:ea typeface="Arial"/>
                <a:cs typeface="Arial"/>
                <a:sym typeface="Arial"/>
              </a:rPr>
              <a:t>that the picture</a:t>
            </a:r>
          </a:p>
          <a:p>
            <a:pPr marL="6350" algn="ctr" defTabSz="914400">
              <a:buClr>
                <a:srgbClr val="000000"/>
              </a:buClr>
              <a:buFont typeface="Arial"/>
              <a:buNone/>
            </a:pPr>
            <a:r>
              <a:rPr lang="en-US" sz="1400" kern="0" dirty="0" smtClean="0">
                <a:solidFill>
                  <a:srgbClr val="FFFFFF"/>
                </a:solidFill>
                <a:ea typeface="Arial"/>
                <a:cs typeface="Arial"/>
                <a:sym typeface="Arial"/>
              </a:rPr>
              <a:t> is a </a:t>
            </a:r>
            <a:r>
              <a:rPr lang="is-IS" sz="1400" kern="0" dirty="0" smtClean="0">
                <a:solidFill>
                  <a:srgbClr val="FFFFFF"/>
                </a:solidFill>
                <a:ea typeface="Arial"/>
                <a:cs typeface="Arial"/>
                <a:sym typeface="Arial"/>
              </a:rPr>
              <a:t>…</a:t>
            </a:r>
            <a:endParaRPr lang="en-US" sz="1400" kern="0" dirty="0">
              <a:solidFill>
                <a:srgbClr val="FFFFFF"/>
              </a:solidFill>
              <a:ea typeface="Arial"/>
              <a:cs typeface="Arial"/>
              <a:sym typeface="Arial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8189" y="2728131"/>
            <a:ext cx="2901694" cy="2352261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7544453" y="1230535"/>
            <a:ext cx="1480877" cy="52322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1400" kern="0" dirty="0" smtClean="0">
                <a:solidFill>
                  <a:srgbClr val="FFFF00"/>
                </a:solidFill>
                <a:ea typeface="Arial"/>
                <a:cs typeface="Arial"/>
                <a:sym typeface="Arial"/>
              </a:rPr>
              <a:t>Of the next Chinese word</a:t>
            </a:r>
            <a:endParaRPr lang="en-US" sz="1400" kern="0" dirty="0">
              <a:solidFill>
                <a:srgbClr val="FFFF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23" name="Folded Corner 30">
            <a:extLst>
              <a:ext uri="{FF2B5EF4-FFF2-40B4-BE49-F238E27FC236}">
                <a16:creationId xmlns:a16="http://schemas.microsoft.com/office/drawing/2014/main" xmlns="" id="{961C9F4A-CCFB-4E17-AA2B-332CD6095B08}"/>
              </a:ext>
            </a:extLst>
          </p:cNvPr>
          <p:cNvSpPr/>
          <p:nvPr/>
        </p:nvSpPr>
        <p:spPr>
          <a:xfrm>
            <a:off x="125411" y="3182071"/>
            <a:ext cx="1051965" cy="1366809"/>
          </a:xfrm>
          <a:prstGeom prst="foldedCorner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altLang="zh-HK" sz="1200" kern="0" dirty="0" smtClean="0">
                <a:solidFill>
                  <a:srgbClr val="008E00"/>
                </a:solidFill>
                <a:cs typeface="Arial" panose="020B0604020202020204" pitchFamily="34" charset="0"/>
                <a:sym typeface="Arial"/>
              </a:rPr>
              <a:t>ST: I go </a:t>
            </a:r>
            <a:r>
              <a:rPr lang="en-US" altLang="zh-HK" sz="1200" kern="0" smtClean="0">
                <a:solidFill>
                  <a:srgbClr val="008E00"/>
                </a:solidFill>
                <a:cs typeface="Arial" panose="020B0604020202020204" pitchFamily="34" charset="0"/>
                <a:sym typeface="Arial"/>
              </a:rPr>
              <a:t>to school by bus.</a:t>
            </a:r>
            <a:endParaRPr lang="en-US" altLang="zh-HK" sz="1200" kern="0" dirty="0">
              <a:solidFill>
                <a:srgbClr val="008E00"/>
              </a:solidFill>
              <a:cs typeface="Arial" panose="020B0604020202020204" pitchFamily="34" charset="0"/>
              <a:sym typeface="Arial"/>
            </a:endParaRPr>
          </a:p>
        </p:txBody>
      </p:sp>
      <p:sp>
        <p:nvSpPr>
          <p:cNvPr id="24" name="Double Bracket 23"/>
          <p:cNvSpPr/>
          <p:nvPr/>
        </p:nvSpPr>
        <p:spPr>
          <a:xfrm>
            <a:off x="1842278" y="1729546"/>
            <a:ext cx="705678" cy="4349429"/>
          </a:xfrm>
          <a:prstGeom prst="bracketPair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1400" kern="0" dirty="0" smtClean="0">
                <a:solidFill>
                  <a:srgbClr val="008E00"/>
                </a:solidFill>
                <a:sym typeface="Arial"/>
              </a:rPr>
              <a:t>0</a:t>
            </a: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1400" kern="0" dirty="0" smtClean="0">
                <a:solidFill>
                  <a:srgbClr val="008E00"/>
                </a:solidFill>
                <a:sym typeface="Arial"/>
              </a:rPr>
              <a:t>1</a:t>
            </a: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1400" kern="0" dirty="0" smtClean="0">
                <a:solidFill>
                  <a:srgbClr val="008E00"/>
                </a:solidFill>
                <a:sym typeface="Arial"/>
              </a:rPr>
              <a:t>0</a:t>
            </a: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1400" kern="0" dirty="0" smtClean="0">
                <a:solidFill>
                  <a:srgbClr val="008E00"/>
                </a:solidFill>
                <a:sym typeface="Arial"/>
              </a:rPr>
              <a:t>1</a:t>
            </a: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1400" kern="0" dirty="0" smtClean="0">
                <a:solidFill>
                  <a:srgbClr val="008E00"/>
                </a:solidFill>
                <a:sym typeface="Arial"/>
              </a:rPr>
              <a:t>0</a:t>
            </a: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1400" kern="0" dirty="0">
                <a:solidFill>
                  <a:srgbClr val="008E00"/>
                </a:solidFill>
                <a:sym typeface="Arial"/>
              </a:rPr>
              <a:t>1</a:t>
            </a:r>
            <a:endParaRPr lang="en-US" sz="1400" kern="0" dirty="0" smtClean="0">
              <a:solidFill>
                <a:srgbClr val="008E00"/>
              </a:solidFill>
              <a:sym typeface="Arial"/>
            </a:endParaRP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1400" kern="0" dirty="0" smtClean="0">
                <a:solidFill>
                  <a:srgbClr val="008E00"/>
                </a:solidFill>
                <a:sym typeface="Arial"/>
              </a:rPr>
              <a:t>1</a:t>
            </a: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1400" kern="0" dirty="0" smtClean="0">
                <a:solidFill>
                  <a:srgbClr val="008E00"/>
                </a:solidFill>
                <a:sym typeface="Arial"/>
              </a:rPr>
              <a:t>0</a:t>
            </a: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1400" kern="0" dirty="0" smtClean="0">
                <a:solidFill>
                  <a:srgbClr val="008E00"/>
                </a:solidFill>
                <a:sym typeface="Arial"/>
              </a:rPr>
              <a:t>1</a:t>
            </a: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1400" kern="0" dirty="0" smtClean="0">
                <a:solidFill>
                  <a:srgbClr val="008E00"/>
                </a:solidFill>
                <a:sym typeface="Arial"/>
              </a:rPr>
              <a:t>0</a:t>
            </a: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1400" kern="0" dirty="0" smtClean="0">
                <a:solidFill>
                  <a:srgbClr val="008E00"/>
                </a:solidFill>
                <a:sym typeface="Arial"/>
              </a:rPr>
              <a:t>0</a:t>
            </a: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1400" kern="0" dirty="0" smtClean="0">
                <a:solidFill>
                  <a:srgbClr val="008E00"/>
                </a:solidFill>
                <a:sym typeface="Arial"/>
              </a:rPr>
              <a:t>1</a:t>
            </a: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1400" kern="0" dirty="0" smtClean="0">
                <a:solidFill>
                  <a:srgbClr val="008E00"/>
                </a:solidFill>
                <a:sym typeface="Arial"/>
              </a:rPr>
              <a:t>0</a:t>
            </a: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1400" kern="0" dirty="0" smtClean="0">
                <a:solidFill>
                  <a:srgbClr val="008E00"/>
                </a:solidFill>
                <a:sym typeface="Arial"/>
              </a:rPr>
              <a:t>1</a:t>
            </a: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1400" kern="0" dirty="0" smtClean="0">
                <a:solidFill>
                  <a:srgbClr val="008E00"/>
                </a:solidFill>
                <a:sym typeface="Arial"/>
              </a:rPr>
              <a:t>0</a:t>
            </a: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1400" kern="0" dirty="0" smtClean="0">
                <a:solidFill>
                  <a:srgbClr val="008E00"/>
                </a:solidFill>
                <a:sym typeface="Arial"/>
              </a:rPr>
              <a:t>1</a:t>
            </a: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1400" kern="0" dirty="0" smtClean="0">
                <a:solidFill>
                  <a:srgbClr val="008E00"/>
                </a:solidFill>
                <a:sym typeface="Arial"/>
              </a:rPr>
              <a:t>0</a:t>
            </a: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1400" kern="0" dirty="0" smtClean="0">
                <a:solidFill>
                  <a:srgbClr val="008E00"/>
                </a:solidFill>
                <a:sym typeface="Arial"/>
              </a:rPr>
              <a:t>1</a:t>
            </a: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1400" kern="0" dirty="0" smtClean="0">
                <a:solidFill>
                  <a:srgbClr val="008E00"/>
                </a:solidFill>
                <a:sym typeface="Arial"/>
              </a:rPr>
              <a:t>0</a:t>
            </a: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1400" kern="0" dirty="0" smtClean="0">
                <a:solidFill>
                  <a:srgbClr val="008E00"/>
                </a:solidFill>
                <a:sym typeface="Arial"/>
              </a:rPr>
              <a:t>1</a:t>
            </a: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1400" kern="0" dirty="0">
                <a:solidFill>
                  <a:srgbClr val="008E00"/>
                </a:solidFill>
                <a:sym typeface="Arial"/>
              </a:rPr>
              <a:t>0</a:t>
            </a:r>
            <a:endParaRPr lang="en-US" sz="1400" kern="0" dirty="0" smtClean="0">
              <a:solidFill>
                <a:srgbClr val="008E00"/>
              </a:solidFill>
              <a:sym typeface="Arial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625844" y="1807019"/>
            <a:ext cx="2418202" cy="3947859"/>
            <a:chOff x="6585757" y="1807019"/>
            <a:chExt cx="2418202" cy="3947859"/>
          </a:xfrm>
          <a:solidFill>
            <a:schemeClr val="bg1"/>
          </a:solidFill>
        </p:grpSpPr>
        <p:sp>
          <p:nvSpPr>
            <p:cNvPr id="25" name="TextBox 24"/>
            <p:cNvSpPr txBox="1"/>
            <p:nvPr/>
          </p:nvSpPr>
          <p:spPr>
            <a:xfrm>
              <a:off x="7565822" y="2011234"/>
              <a:ext cx="1438137" cy="353943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r>
                <a:rPr lang="zh-TW" altLang="en-US" sz="1600" kern="0" dirty="0" smtClean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你</a:t>
              </a:r>
              <a:endParaRPr lang="en-US" altLang="zh-TW" sz="1600" kern="0" dirty="0" smtClean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  <a:p>
              <a:pPr defTabSz="914400">
                <a:buClr>
                  <a:srgbClr val="000000"/>
                </a:buClr>
                <a:buFont typeface="Arial"/>
                <a:buNone/>
              </a:pPr>
              <a:r>
                <a:rPr lang="zh-TW" altLang="en-US" sz="1600" kern="0" dirty="0" smtClean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我</a:t>
              </a:r>
              <a:endParaRPr lang="en-US" altLang="zh-TW" sz="1600" kern="0" dirty="0" smtClean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  <a:p>
              <a:pPr defTabSz="914400">
                <a:buClr>
                  <a:srgbClr val="000000"/>
                </a:buClr>
                <a:buFont typeface="Arial"/>
                <a:buNone/>
              </a:pPr>
              <a:r>
                <a:rPr lang="zh-TW" altLang="en-US" sz="1600" kern="0" dirty="0" smtClean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他</a:t>
              </a:r>
              <a:endParaRPr lang="en-US" altLang="zh-TW" sz="1600" kern="0" dirty="0" smtClean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  <a:p>
              <a:pPr defTabSz="914400">
                <a:buClr>
                  <a:srgbClr val="000000"/>
                </a:buClr>
                <a:buFont typeface="Arial"/>
                <a:buNone/>
              </a:pPr>
              <a:r>
                <a:rPr lang="zh-TW" altLang="en-US" sz="1600" kern="0" dirty="0" smtClean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乘</a:t>
              </a:r>
              <a:endParaRPr lang="en-US" altLang="zh-TW" sz="1600" kern="0" dirty="0" smtClean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  <a:p>
              <a:pPr defTabSz="914400">
                <a:buClr>
                  <a:srgbClr val="000000"/>
                </a:buClr>
                <a:buFont typeface="Arial"/>
                <a:buNone/>
              </a:pPr>
              <a:r>
                <a:rPr lang="zh-TW" altLang="en-US" sz="1600" kern="0" dirty="0" smtClean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走</a:t>
              </a:r>
              <a:endParaRPr lang="en-US" altLang="zh-TW" sz="1600" kern="0" dirty="0" smtClean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  <a:p>
              <a:pPr defTabSz="914400">
                <a:buClr>
                  <a:srgbClr val="000000"/>
                </a:buClr>
                <a:buFont typeface="Arial"/>
                <a:buNone/>
              </a:pPr>
              <a:r>
                <a:rPr lang="zh-TW" altLang="en-US" sz="1600" kern="0" dirty="0" smtClean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跑</a:t>
              </a:r>
              <a:endParaRPr lang="en-US" altLang="zh-TW" sz="1600" kern="0" dirty="0" smtClean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  <a:p>
              <a:pPr defTabSz="914400">
                <a:buClr>
                  <a:srgbClr val="000000"/>
                </a:buClr>
                <a:buFont typeface="Arial"/>
                <a:buNone/>
              </a:pPr>
              <a:r>
                <a:rPr lang="zh-TW" altLang="en-US" sz="1600" kern="0" dirty="0" smtClean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公車</a:t>
              </a:r>
              <a:endParaRPr lang="en-US" altLang="zh-TW" sz="1600" kern="0" dirty="0" smtClean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  <a:p>
              <a:pPr defTabSz="914400">
                <a:buClr>
                  <a:srgbClr val="000000"/>
                </a:buClr>
                <a:buFont typeface="Arial"/>
                <a:buNone/>
              </a:pPr>
              <a:r>
                <a:rPr lang="zh-TW" altLang="en-US" sz="1600" kern="0" dirty="0" smtClean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計程車</a:t>
              </a:r>
              <a:endParaRPr lang="en-US" altLang="zh-TW" sz="1600" kern="0" dirty="0" smtClean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  <a:p>
              <a:pPr defTabSz="914400">
                <a:buClr>
                  <a:srgbClr val="000000"/>
                </a:buClr>
                <a:buFont typeface="Arial"/>
                <a:buNone/>
              </a:pPr>
              <a:r>
                <a:rPr lang="zh-TW" altLang="en-US" sz="1600" kern="0" dirty="0" smtClean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火車</a:t>
              </a:r>
              <a:endParaRPr lang="en-US" altLang="zh-TW" sz="1600" kern="0" dirty="0" smtClean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  <a:p>
              <a:pPr defTabSz="914400">
                <a:buClr>
                  <a:srgbClr val="000000"/>
                </a:buClr>
                <a:buFont typeface="Arial"/>
                <a:buNone/>
              </a:pPr>
              <a:r>
                <a:rPr lang="zh-TW" altLang="en-US" sz="1600" kern="0" dirty="0" smtClean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去</a:t>
              </a:r>
              <a:endParaRPr lang="en-US" altLang="zh-TW" sz="1600" kern="0" dirty="0" smtClean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  <a:p>
              <a:pPr defTabSz="914400">
                <a:buClr>
                  <a:srgbClr val="000000"/>
                </a:buClr>
                <a:buFont typeface="Arial"/>
                <a:buNone/>
              </a:pPr>
              <a:r>
                <a:rPr lang="zh-TW" altLang="en-US" sz="1600" kern="0" dirty="0" smtClean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來</a:t>
              </a:r>
              <a:endParaRPr lang="en-US" altLang="zh-TW" sz="1600" kern="0" dirty="0" smtClean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  <a:p>
              <a:pPr defTabSz="914400">
                <a:buClr>
                  <a:srgbClr val="000000"/>
                </a:buClr>
                <a:buFont typeface="Arial"/>
                <a:buNone/>
              </a:pPr>
              <a:r>
                <a:rPr lang="zh-TW" altLang="en-US" sz="1600" kern="0" dirty="0" smtClean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學校</a:t>
              </a:r>
              <a:endParaRPr lang="en-US" altLang="zh-TW" sz="1600" kern="0" dirty="0" smtClean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  <a:p>
              <a:pPr defTabSz="914400">
                <a:buClr>
                  <a:srgbClr val="000000"/>
                </a:buClr>
                <a:buFont typeface="Arial"/>
                <a:buNone/>
              </a:pPr>
              <a:r>
                <a:rPr lang="zh-TW" altLang="en-US" sz="1600" kern="0" dirty="0" smtClean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公司</a:t>
              </a:r>
              <a:endParaRPr lang="en-US" altLang="zh-TW" sz="1600" kern="0" dirty="0" smtClean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  <a:p>
              <a:pPr defTabSz="914400">
                <a:buClr>
                  <a:srgbClr val="000000"/>
                </a:buClr>
                <a:buFont typeface="Arial"/>
                <a:buNone/>
              </a:pPr>
              <a:r>
                <a:rPr lang="zh-TW" altLang="en-US" sz="1600" kern="0" dirty="0" smtClean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公園</a:t>
              </a:r>
              <a:endParaRPr lang="en-US" sz="1600" kern="0" dirty="0" smtClean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Double Bracket 25"/>
            <p:cNvSpPr/>
            <p:nvPr/>
          </p:nvSpPr>
          <p:spPr>
            <a:xfrm>
              <a:off x="6585757" y="1807019"/>
              <a:ext cx="705678" cy="3947859"/>
            </a:xfrm>
            <a:prstGeom prst="bracketPair">
              <a:avLst/>
            </a:prstGeom>
            <a:grpFill/>
            <a:ln>
              <a:solidFill>
                <a:srgbClr val="008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914400">
                <a:buClr>
                  <a:srgbClr val="000000"/>
                </a:buClr>
                <a:buFont typeface="Arial"/>
                <a:buNone/>
              </a:pPr>
              <a:r>
                <a:rPr lang="en-US" sz="1600" kern="0" dirty="0" smtClean="0">
                  <a:solidFill>
                    <a:srgbClr val="008E00"/>
                  </a:solidFill>
                  <a:sym typeface="Arial"/>
                </a:rPr>
                <a:t>0.02</a:t>
              </a:r>
            </a:p>
            <a:p>
              <a:pPr algn="ctr" defTabSz="914400">
                <a:buClr>
                  <a:srgbClr val="000000"/>
                </a:buClr>
                <a:buFont typeface="Arial"/>
                <a:buNone/>
              </a:pPr>
              <a:r>
                <a:rPr lang="en-US" sz="1600" kern="0" dirty="0" smtClean="0">
                  <a:solidFill>
                    <a:srgbClr val="008E00"/>
                  </a:solidFill>
                  <a:sym typeface="Arial"/>
                </a:rPr>
                <a:t>0.95</a:t>
              </a:r>
            </a:p>
            <a:p>
              <a:pPr algn="ctr" defTabSz="914400">
                <a:buClr>
                  <a:srgbClr val="000000"/>
                </a:buClr>
                <a:buFont typeface="Arial"/>
                <a:buNone/>
              </a:pPr>
              <a:r>
                <a:rPr lang="en-US" sz="1600" kern="0" dirty="0" smtClean="0">
                  <a:solidFill>
                    <a:srgbClr val="008E00"/>
                  </a:solidFill>
                  <a:sym typeface="Arial"/>
                </a:rPr>
                <a:t>0.03</a:t>
              </a:r>
            </a:p>
            <a:p>
              <a:pPr algn="ctr" defTabSz="914400">
                <a:buClr>
                  <a:srgbClr val="000000"/>
                </a:buClr>
                <a:buFont typeface="Arial"/>
                <a:buNone/>
              </a:pPr>
              <a:r>
                <a:rPr lang="en-US" altLang="zh-TW" sz="1600" kern="0" dirty="0" smtClean="0">
                  <a:solidFill>
                    <a:srgbClr val="008E00"/>
                  </a:solidFill>
                  <a:sym typeface="Arial"/>
                </a:rPr>
                <a:t>0</a:t>
              </a:r>
            </a:p>
            <a:p>
              <a:pPr algn="ctr" defTabSz="914400">
                <a:buClr>
                  <a:srgbClr val="000000"/>
                </a:buClr>
                <a:buFont typeface="Arial"/>
                <a:buNone/>
              </a:pPr>
              <a:r>
                <a:rPr lang="en-US" altLang="zh-TW" sz="1600" kern="0" dirty="0" smtClean="0">
                  <a:solidFill>
                    <a:srgbClr val="008E00"/>
                  </a:solidFill>
                  <a:sym typeface="Arial"/>
                </a:rPr>
                <a:t>0</a:t>
              </a:r>
            </a:p>
            <a:p>
              <a:pPr algn="ctr" defTabSz="914400">
                <a:buClr>
                  <a:srgbClr val="000000"/>
                </a:buClr>
                <a:buFont typeface="Arial"/>
                <a:buNone/>
              </a:pPr>
              <a:r>
                <a:rPr lang="en-US" altLang="zh-TW" sz="1600" kern="0" dirty="0" smtClean="0">
                  <a:solidFill>
                    <a:srgbClr val="008E00"/>
                  </a:solidFill>
                  <a:sym typeface="Arial"/>
                </a:rPr>
                <a:t>0</a:t>
              </a:r>
            </a:p>
            <a:p>
              <a:pPr algn="ctr" defTabSz="914400">
                <a:buClr>
                  <a:srgbClr val="000000"/>
                </a:buClr>
                <a:buFont typeface="Arial"/>
                <a:buNone/>
              </a:pPr>
              <a:r>
                <a:rPr lang="en-US" altLang="zh-TW" sz="1600" kern="0" dirty="0" smtClean="0">
                  <a:solidFill>
                    <a:srgbClr val="008E00"/>
                  </a:solidFill>
                  <a:sym typeface="Arial"/>
                </a:rPr>
                <a:t>0</a:t>
              </a:r>
            </a:p>
            <a:p>
              <a:pPr algn="ctr" defTabSz="914400">
                <a:buClr>
                  <a:srgbClr val="000000"/>
                </a:buClr>
                <a:buFont typeface="Arial"/>
                <a:buNone/>
              </a:pPr>
              <a:r>
                <a:rPr lang="en-US" altLang="zh-TW" sz="1600" kern="0" dirty="0" smtClean="0">
                  <a:solidFill>
                    <a:srgbClr val="008E00"/>
                  </a:solidFill>
                  <a:sym typeface="Arial"/>
                </a:rPr>
                <a:t>0</a:t>
              </a:r>
            </a:p>
            <a:p>
              <a:pPr algn="ctr" defTabSz="914400">
                <a:buClr>
                  <a:srgbClr val="000000"/>
                </a:buClr>
                <a:buFont typeface="Arial"/>
                <a:buNone/>
              </a:pPr>
              <a:r>
                <a:rPr lang="en-US" altLang="zh-TW" sz="1600" kern="0" dirty="0" smtClean="0">
                  <a:solidFill>
                    <a:srgbClr val="008E00"/>
                  </a:solidFill>
                  <a:sym typeface="Arial"/>
                </a:rPr>
                <a:t>0</a:t>
              </a:r>
            </a:p>
            <a:p>
              <a:pPr algn="ctr" defTabSz="914400">
                <a:buClr>
                  <a:srgbClr val="000000"/>
                </a:buClr>
                <a:buFont typeface="Arial"/>
                <a:buNone/>
              </a:pPr>
              <a:r>
                <a:rPr lang="en-US" altLang="zh-TW" sz="1600" kern="0" dirty="0" smtClean="0">
                  <a:solidFill>
                    <a:srgbClr val="008E00"/>
                  </a:solidFill>
                  <a:sym typeface="Arial"/>
                </a:rPr>
                <a:t>0</a:t>
              </a:r>
            </a:p>
            <a:p>
              <a:pPr algn="ctr" defTabSz="914400">
                <a:buClr>
                  <a:srgbClr val="000000"/>
                </a:buClr>
                <a:buFont typeface="Arial"/>
                <a:buNone/>
              </a:pPr>
              <a:r>
                <a:rPr lang="en-US" altLang="zh-TW" sz="1600" kern="0" dirty="0" smtClean="0">
                  <a:solidFill>
                    <a:srgbClr val="008E00"/>
                  </a:solidFill>
                  <a:sym typeface="Arial"/>
                </a:rPr>
                <a:t>0</a:t>
              </a:r>
            </a:p>
            <a:p>
              <a:pPr algn="ctr" defTabSz="914400">
                <a:buClr>
                  <a:srgbClr val="000000"/>
                </a:buClr>
                <a:buFont typeface="Arial"/>
                <a:buNone/>
              </a:pPr>
              <a:r>
                <a:rPr lang="en-US" altLang="zh-TW" sz="1600" kern="0" dirty="0" smtClean="0">
                  <a:solidFill>
                    <a:srgbClr val="008E00"/>
                  </a:solidFill>
                  <a:sym typeface="Arial"/>
                </a:rPr>
                <a:t>0</a:t>
              </a:r>
            </a:p>
            <a:p>
              <a:pPr algn="ctr" defTabSz="914400">
                <a:buClr>
                  <a:srgbClr val="000000"/>
                </a:buClr>
                <a:buFont typeface="Arial"/>
                <a:buNone/>
              </a:pPr>
              <a:r>
                <a:rPr lang="en-US" altLang="zh-TW" sz="1600" kern="0" dirty="0" smtClean="0">
                  <a:solidFill>
                    <a:srgbClr val="008E00"/>
                  </a:solidFill>
                  <a:sym typeface="Arial"/>
                </a:rPr>
                <a:t>0</a:t>
              </a:r>
            </a:p>
            <a:p>
              <a:pPr algn="ctr" defTabSz="914400">
                <a:buClr>
                  <a:srgbClr val="000000"/>
                </a:buClr>
                <a:buFont typeface="Arial"/>
                <a:buNone/>
              </a:pPr>
              <a:r>
                <a:rPr lang="en-US" altLang="zh-TW" sz="1600" kern="0" dirty="0" smtClean="0">
                  <a:solidFill>
                    <a:srgbClr val="008E00"/>
                  </a:solidFill>
                  <a:sym typeface="Arial"/>
                </a:rPr>
                <a:t>0</a:t>
              </a:r>
            </a:p>
          </p:txBody>
        </p:sp>
      </p:grpSp>
      <p:sp>
        <p:nvSpPr>
          <p:cNvPr id="6" name="Rectangle 5"/>
          <p:cNvSpPr/>
          <p:nvPr/>
        </p:nvSpPr>
        <p:spPr>
          <a:xfrm>
            <a:off x="6518201" y="2291379"/>
            <a:ext cx="1933780" cy="2647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>
              <a:buClr>
                <a:srgbClr val="000000"/>
              </a:buClr>
              <a:buFont typeface="Arial"/>
              <a:buNone/>
            </a:pPr>
            <a:endParaRPr lang="en-US" sz="1400" kern="0">
              <a:solidFill>
                <a:srgbClr val="FFFFFF"/>
              </a:solidFill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27537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10" grpId="0" animBg="1"/>
      <p:bldP spid="12" grpId="0" animBg="1"/>
      <p:bldP spid="16" grpId="0" animBg="1"/>
      <p:bldP spid="18" grpId="0"/>
      <p:bldP spid="20" grpId="0"/>
      <p:bldP spid="21" grpId="0" animBg="1"/>
      <p:bldP spid="23" grpId="0" animBg="1"/>
      <p:bldP spid="24" grpId="0" animBg="1"/>
      <p:bldP spid="6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/>
          <p:cNvGrpSpPr/>
          <p:nvPr/>
        </p:nvGrpSpPr>
        <p:grpSpPr>
          <a:xfrm>
            <a:off x="6625844" y="1807019"/>
            <a:ext cx="2418202" cy="3947859"/>
            <a:chOff x="6585757" y="1807019"/>
            <a:chExt cx="2418202" cy="3947859"/>
          </a:xfrm>
          <a:solidFill>
            <a:schemeClr val="bg1"/>
          </a:solidFill>
        </p:grpSpPr>
        <p:sp>
          <p:nvSpPr>
            <p:cNvPr id="28" name="TextBox 27"/>
            <p:cNvSpPr txBox="1"/>
            <p:nvPr/>
          </p:nvSpPr>
          <p:spPr>
            <a:xfrm>
              <a:off x="7565822" y="2011234"/>
              <a:ext cx="1438137" cy="353943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r>
                <a:rPr lang="zh-TW" altLang="en-US" sz="1600" kern="0" dirty="0" smtClean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你</a:t>
              </a:r>
              <a:endParaRPr lang="en-US" altLang="zh-TW" sz="1600" kern="0" dirty="0" smtClean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  <a:p>
              <a:pPr defTabSz="914400">
                <a:buClr>
                  <a:srgbClr val="000000"/>
                </a:buClr>
                <a:buFont typeface="Arial"/>
                <a:buNone/>
              </a:pPr>
              <a:r>
                <a:rPr lang="zh-TW" altLang="en-US" sz="1600" kern="0" dirty="0" smtClean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我</a:t>
              </a:r>
              <a:endParaRPr lang="en-US" altLang="zh-TW" sz="1600" kern="0" dirty="0" smtClean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  <a:p>
              <a:pPr defTabSz="914400">
                <a:buClr>
                  <a:srgbClr val="000000"/>
                </a:buClr>
                <a:buFont typeface="Arial"/>
                <a:buNone/>
              </a:pPr>
              <a:r>
                <a:rPr lang="zh-TW" altLang="en-US" sz="1600" kern="0" dirty="0" smtClean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他</a:t>
              </a:r>
              <a:endParaRPr lang="en-US" altLang="zh-TW" sz="1600" kern="0" dirty="0" smtClean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  <a:p>
              <a:pPr defTabSz="914400">
                <a:buClr>
                  <a:srgbClr val="000000"/>
                </a:buClr>
                <a:buFont typeface="Arial"/>
                <a:buNone/>
              </a:pPr>
              <a:r>
                <a:rPr lang="zh-TW" altLang="en-US" sz="1600" kern="0" dirty="0" smtClean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乘</a:t>
              </a:r>
              <a:endParaRPr lang="en-US" altLang="zh-TW" sz="1600" kern="0" dirty="0" smtClean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  <a:p>
              <a:pPr defTabSz="914400">
                <a:buClr>
                  <a:srgbClr val="000000"/>
                </a:buClr>
                <a:buFont typeface="Arial"/>
                <a:buNone/>
              </a:pPr>
              <a:r>
                <a:rPr lang="zh-TW" altLang="en-US" sz="1600" kern="0" dirty="0" smtClean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走</a:t>
              </a:r>
              <a:endParaRPr lang="en-US" altLang="zh-TW" sz="1600" kern="0" dirty="0" smtClean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  <a:p>
              <a:pPr defTabSz="914400">
                <a:buClr>
                  <a:srgbClr val="000000"/>
                </a:buClr>
                <a:buFont typeface="Arial"/>
                <a:buNone/>
              </a:pPr>
              <a:r>
                <a:rPr lang="zh-TW" altLang="en-US" sz="1600" kern="0" dirty="0" smtClean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跑</a:t>
              </a:r>
              <a:endParaRPr lang="en-US" altLang="zh-TW" sz="1600" kern="0" dirty="0" smtClean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  <a:p>
              <a:pPr defTabSz="914400">
                <a:buClr>
                  <a:srgbClr val="000000"/>
                </a:buClr>
                <a:buFont typeface="Arial"/>
                <a:buNone/>
              </a:pPr>
              <a:r>
                <a:rPr lang="zh-TW" altLang="en-US" sz="1600" kern="0" dirty="0" smtClean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公車</a:t>
              </a:r>
              <a:endParaRPr lang="en-US" altLang="zh-TW" sz="1600" kern="0" dirty="0" smtClean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  <a:p>
              <a:pPr defTabSz="914400">
                <a:buClr>
                  <a:srgbClr val="000000"/>
                </a:buClr>
                <a:buFont typeface="Arial"/>
                <a:buNone/>
              </a:pPr>
              <a:r>
                <a:rPr lang="zh-TW" altLang="en-US" sz="1600" kern="0" dirty="0" smtClean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計程車</a:t>
              </a:r>
              <a:endParaRPr lang="en-US" altLang="zh-TW" sz="1600" kern="0" dirty="0" smtClean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  <a:p>
              <a:pPr defTabSz="914400">
                <a:buClr>
                  <a:srgbClr val="000000"/>
                </a:buClr>
                <a:buFont typeface="Arial"/>
                <a:buNone/>
              </a:pPr>
              <a:r>
                <a:rPr lang="zh-TW" altLang="en-US" sz="1600" kern="0" dirty="0" smtClean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火車</a:t>
              </a:r>
              <a:endParaRPr lang="en-US" altLang="zh-TW" sz="1600" kern="0" dirty="0" smtClean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  <a:p>
              <a:pPr defTabSz="914400">
                <a:buClr>
                  <a:srgbClr val="000000"/>
                </a:buClr>
                <a:buFont typeface="Arial"/>
                <a:buNone/>
              </a:pPr>
              <a:r>
                <a:rPr lang="zh-TW" altLang="en-US" sz="1600" kern="0" dirty="0" smtClean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去</a:t>
              </a:r>
              <a:endParaRPr lang="en-US" altLang="zh-TW" sz="1600" kern="0" dirty="0" smtClean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  <a:p>
              <a:pPr defTabSz="914400">
                <a:buClr>
                  <a:srgbClr val="000000"/>
                </a:buClr>
                <a:buFont typeface="Arial"/>
                <a:buNone/>
              </a:pPr>
              <a:r>
                <a:rPr lang="zh-TW" altLang="en-US" sz="1600" kern="0" dirty="0" smtClean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來</a:t>
              </a:r>
              <a:endParaRPr lang="en-US" altLang="zh-TW" sz="1600" kern="0" dirty="0" smtClean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  <a:p>
              <a:pPr defTabSz="914400">
                <a:buClr>
                  <a:srgbClr val="000000"/>
                </a:buClr>
                <a:buFont typeface="Arial"/>
                <a:buNone/>
              </a:pPr>
              <a:r>
                <a:rPr lang="zh-TW" altLang="en-US" sz="1600" kern="0" dirty="0" smtClean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學校</a:t>
              </a:r>
              <a:endParaRPr lang="en-US" altLang="zh-TW" sz="1600" kern="0" dirty="0" smtClean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  <a:p>
              <a:pPr defTabSz="914400">
                <a:buClr>
                  <a:srgbClr val="000000"/>
                </a:buClr>
                <a:buFont typeface="Arial"/>
                <a:buNone/>
              </a:pPr>
              <a:r>
                <a:rPr lang="zh-TW" altLang="en-US" sz="1600" kern="0" dirty="0" smtClean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公司</a:t>
              </a:r>
              <a:endParaRPr lang="en-US" altLang="zh-TW" sz="1600" kern="0" dirty="0" smtClean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  <a:p>
              <a:pPr defTabSz="914400">
                <a:buClr>
                  <a:srgbClr val="000000"/>
                </a:buClr>
                <a:buFont typeface="Arial"/>
                <a:buNone/>
              </a:pPr>
              <a:r>
                <a:rPr lang="zh-TW" altLang="en-US" sz="1600" kern="0" dirty="0" smtClean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公園</a:t>
              </a:r>
              <a:endParaRPr lang="en-US" sz="1600" kern="0" dirty="0" smtClean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Double Bracket 28"/>
            <p:cNvSpPr/>
            <p:nvPr/>
          </p:nvSpPr>
          <p:spPr>
            <a:xfrm>
              <a:off x="6585757" y="1807019"/>
              <a:ext cx="705678" cy="3947859"/>
            </a:xfrm>
            <a:prstGeom prst="bracketPair">
              <a:avLst/>
            </a:prstGeom>
            <a:grpFill/>
            <a:ln>
              <a:solidFill>
                <a:srgbClr val="008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914400">
                <a:buClr>
                  <a:srgbClr val="000000"/>
                </a:buClr>
                <a:buFont typeface="Arial"/>
                <a:buNone/>
              </a:pPr>
              <a:r>
                <a:rPr lang="en-US" sz="1600" kern="0" dirty="0" smtClean="0">
                  <a:solidFill>
                    <a:srgbClr val="008E00"/>
                  </a:solidFill>
                  <a:sym typeface="Arial"/>
                </a:rPr>
                <a:t>0</a:t>
              </a:r>
            </a:p>
            <a:p>
              <a:pPr algn="ctr" defTabSz="914400">
                <a:buClr>
                  <a:srgbClr val="000000"/>
                </a:buClr>
                <a:buFont typeface="Arial"/>
                <a:buNone/>
              </a:pPr>
              <a:r>
                <a:rPr lang="en-US" altLang="zh-TW" sz="1600" kern="0" dirty="0" smtClean="0">
                  <a:solidFill>
                    <a:srgbClr val="008E00"/>
                  </a:solidFill>
                  <a:sym typeface="Arial"/>
                </a:rPr>
                <a:t>1</a:t>
              </a:r>
              <a:endParaRPr lang="en-US" sz="1600" kern="0" dirty="0" smtClean="0">
                <a:solidFill>
                  <a:srgbClr val="008E00"/>
                </a:solidFill>
                <a:sym typeface="Arial"/>
              </a:endParaRPr>
            </a:p>
            <a:p>
              <a:pPr algn="ctr" defTabSz="914400">
                <a:buClr>
                  <a:srgbClr val="000000"/>
                </a:buClr>
                <a:buFont typeface="Arial"/>
                <a:buNone/>
              </a:pPr>
              <a:r>
                <a:rPr lang="en-US" sz="1600" kern="0" dirty="0" smtClean="0">
                  <a:solidFill>
                    <a:srgbClr val="008E00"/>
                  </a:solidFill>
                  <a:sym typeface="Arial"/>
                </a:rPr>
                <a:t>0</a:t>
              </a:r>
            </a:p>
            <a:p>
              <a:pPr algn="ctr" defTabSz="914400">
                <a:buClr>
                  <a:srgbClr val="000000"/>
                </a:buClr>
                <a:buFont typeface="Arial"/>
                <a:buNone/>
              </a:pPr>
              <a:r>
                <a:rPr lang="en-US" altLang="zh-TW" sz="1600" kern="0" dirty="0" smtClean="0">
                  <a:solidFill>
                    <a:srgbClr val="008E00"/>
                  </a:solidFill>
                  <a:sym typeface="Arial"/>
                </a:rPr>
                <a:t>0</a:t>
              </a:r>
            </a:p>
            <a:p>
              <a:pPr algn="ctr" defTabSz="914400">
                <a:buClr>
                  <a:srgbClr val="000000"/>
                </a:buClr>
                <a:buFont typeface="Arial"/>
                <a:buNone/>
              </a:pPr>
              <a:r>
                <a:rPr lang="en-US" altLang="zh-TW" sz="1600" kern="0" dirty="0" smtClean="0">
                  <a:solidFill>
                    <a:srgbClr val="008E00"/>
                  </a:solidFill>
                  <a:sym typeface="Arial"/>
                </a:rPr>
                <a:t>0</a:t>
              </a:r>
            </a:p>
            <a:p>
              <a:pPr algn="ctr" defTabSz="914400">
                <a:buClr>
                  <a:srgbClr val="000000"/>
                </a:buClr>
                <a:buFont typeface="Arial"/>
                <a:buNone/>
              </a:pPr>
              <a:r>
                <a:rPr lang="en-US" altLang="zh-TW" sz="1600" kern="0" dirty="0" smtClean="0">
                  <a:solidFill>
                    <a:srgbClr val="008E00"/>
                  </a:solidFill>
                  <a:sym typeface="Arial"/>
                </a:rPr>
                <a:t>0</a:t>
              </a:r>
            </a:p>
            <a:p>
              <a:pPr algn="ctr" defTabSz="914400">
                <a:buClr>
                  <a:srgbClr val="000000"/>
                </a:buClr>
                <a:buFont typeface="Arial"/>
                <a:buNone/>
              </a:pPr>
              <a:r>
                <a:rPr lang="en-US" altLang="zh-TW" sz="1600" kern="0" dirty="0" smtClean="0">
                  <a:solidFill>
                    <a:srgbClr val="008E00"/>
                  </a:solidFill>
                  <a:sym typeface="Arial"/>
                </a:rPr>
                <a:t>0</a:t>
              </a:r>
            </a:p>
            <a:p>
              <a:pPr algn="ctr" defTabSz="914400">
                <a:buClr>
                  <a:srgbClr val="000000"/>
                </a:buClr>
                <a:buFont typeface="Arial"/>
                <a:buNone/>
              </a:pPr>
              <a:r>
                <a:rPr lang="en-US" altLang="zh-TW" sz="1600" kern="0" dirty="0" smtClean="0">
                  <a:solidFill>
                    <a:srgbClr val="008E00"/>
                  </a:solidFill>
                  <a:sym typeface="Arial"/>
                </a:rPr>
                <a:t>0</a:t>
              </a:r>
            </a:p>
            <a:p>
              <a:pPr algn="ctr" defTabSz="914400">
                <a:buClr>
                  <a:srgbClr val="000000"/>
                </a:buClr>
                <a:buFont typeface="Arial"/>
                <a:buNone/>
              </a:pPr>
              <a:r>
                <a:rPr lang="en-US" altLang="zh-TW" sz="1600" kern="0" dirty="0" smtClean="0">
                  <a:solidFill>
                    <a:srgbClr val="008E00"/>
                  </a:solidFill>
                  <a:sym typeface="Arial"/>
                </a:rPr>
                <a:t>0</a:t>
              </a:r>
            </a:p>
            <a:p>
              <a:pPr algn="ctr" defTabSz="914400">
                <a:buClr>
                  <a:srgbClr val="000000"/>
                </a:buClr>
                <a:buFont typeface="Arial"/>
                <a:buNone/>
              </a:pPr>
              <a:r>
                <a:rPr lang="en-US" altLang="zh-TW" sz="1600" kern="0" dirty="0" smtClean="0">
                  <a:solidFill>
                    <a:srgbClr val="008E00"/>
                  </a:solidFill>
                  <a:sym typeface="Arial"/>
                </a:rPr>
                <a:t>0</a:t>
              </a:r>
            </a:p>
            <a:p>
              <a:pPr algn="ctr" defTabSz="914400">
                <a:buClr>
                  <a:srgbClr val="000000"/>
                </a:buClr>
                <a:buFont typeface="Arial"/>
                <a:buNone/>
              </a:pPr>
              <a:r>
                <a:rPr lang="en-US" altLang="zh-TW" sz="1600" kern="0" dirty="0" smtClean="0">
                  <a:solidFill>
                    <a:srgbClr val="008E00"/>
                  </a:solidFill>
                  <a:sym typeface="Arial"/>
                </a:rPr>
                <a:t>0</a:t>
              </a:r>
            </a:p>
            <a:p>
              <a:pPr algn="ctr" defTabSz="914400">
                <a:buClr>
                  <a:srgbClr val="000000"/>
                </a:buClr>
                <a:buFont typeface="Arial"/>
                <a:buNone/>
              </a:pPr>
              <a:r>
                <a:rPr lang="en-US" altLang="zh-TW" sz="1600" kern="0" dirty="0" smtClean="0">
                  <a:solidFill>
                    <a:srgbClr val="008E00"/>
                  </a:solidFill>
                  <a:sym typeface="Arial"/>
                </a:rPr>
                <a:t>0</a:t>
              </a:r>
            </a:p>
            <a:p>
              <a:pPr algn="ctr" defTabSz="914400">
                <a:buClr>
                  <a:srgbClr val="000000"/>
                </a:buClr>
                <a:buFont typeface="Arial"/>
                <a:buNone/>
              </a:pPr>
              <a:r>
                <a:rPr lang="en-US" altLang="zh-TW" sz="1600" kern="0" dirty="0" smtClean="0">
                  <a:solidFill>
                    <a:srgbClr val="008E00"/>
                  </a:solidFill>
                  <a:sym typeface="Arial"/>
                </a:rPr>
                <a:t>0</a:t>
              </a:r>
            </a:p>
            <a:p>
              <a:pPr algn="ctr" defTabSz="914400">
                <a:buClr>
                  <a:srgbClr val="000000"/>
                </a:buClr>
                <a:buFont typeface="Arial"/>
                <a:buNone/>
              </a:pPr>
              <a:r>
                <a:rPr lang="en-US" altLang="zh-TW" sz="1600" kern="0" dirty="0" smtClean="0">
                  <a:solidFill>
                    <a:srgbClr val="008E00"/>
                  </a:solidFill>
                  <a:sym typeface="Arial"/>
                </a:rPr>
                <a:t>0</a:t>
              </a: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6625844" y="1807019"/>
            <a:ext cx="2418202" cy="3947859"/>
            <a:chOff x="6585757" y="1807019"/>
            <a:chExt cx="2418202" cy="3947859"/>
          </a:xfrm>
          <a:solidFill>
            <a:schemeClr val="bg1"/>
          </a:solidFill>
        </p:grpSpPr>
        <p:sp>
          <p:nvSpPr>
            <p:cNvPr id="36" name="TextBox 35"/>
            <p:cNvSpPr txBox="1"/>
            <p:nvPr/>
          </p:nvSpPr>
          <p:spPr>
            <a:xfrm>
              <a:off x="7565822" y="2011234"/>
              <a:ext cx="1438137" cy="353943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r>
                <a:rPr lang="zh-TW" altLang="en-US" sz="1600" kern="0" dirty="0" smtClean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你</a:t>
              </a:r>
              <a:endParaRPr lang="en-US" altLang="zh-TW" sz="1600" kern="0" dirty="0" smtClean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  <a:p>
              <a:pPr defTabSz="914400">
                <a:buClr>
                  <a:srgbClr val="000000"/>
                </a:buClr>
                <a:buFont typeface="Arial"/>
                <a:buNone/>
              </a:pPr>
              <a:r>
                <a:rPr lang="zh-TW" altLang="en-US" sz="1600" kern="0" dirty="0" smtClean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我</a:t>
              </a:r>
              <a:endParaRPr lang="en-US" altLang="zh-TW" sz="1600" kern="0" dirty="0" smtClean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  <a:p>
              <a:pPr defTabSz="914400">
                <a:buClr>
                  <a:srgbClr val="000000"/>
                </a:buClr>
                <a:buFont typeface="Arial"/>
                <a:buNone/>
              </a:pPr>
              <a:r>
                <a:rPr lang="zh-TW" altLang="en-US" sz="1600" kern="0" dirty="0" smtClean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他</a:t>
              </a:r>
              <a:endParaRPr lang="en-US" altLang="zh-TW" sz="1600" kern="0" dirty="0" smtClean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  <a:p>
              <a:pPr defTabSz="914400">
                <a:buClr>
                  <a:srgbClr val="000000"/>
                </a:buClr>
                <a:buFont typeface="Arial"/>
                <a:buNone/>
              </a:pPr>
              <a:r>
                <a:rPr lang="zh-TW" altLang="en-US" sz="1600" kern="0" dirty="0" smtClean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乘</a:t>
              </a:r>
              <a:endParaRPr lang="en-US" altLang="zh-TW" sz="1600" kern="0" dirty="0" smtClean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  <a:p>
              <a:pPr defTabSz="914400">
                <a:buClr>
                  <a:srgbClr val="000000"/>
                </a:buClr>
                <a:buFont typeface="Arial"/>
                <a:buNone/>
              </a:pPr>
              <a:r>
                <a:rPr lang="zh-TW" altLang="en-US" sz="1600" kern="0" dirty="0" smtClean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走</a:t>
              </a:r>
              <a:endParaRPr lang="en-US" altLang="zh-TW" sz="1600" kern="0" dirty="0" smtClean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  <a:p>
              <a:pPr defTabSz="914400">
                <a:buClr>
                  <a:srgbClr val="000000"/>
                </a:buClr>
                <a:buFont typeface="Arial"/>
                <a:buNone/>
              </a:pPr>
              <a:r>
                <a:rPr lang="zh-TW" altLang="en-US" sz="1600" kern="0" dirty="0" smtClean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跑</a:t>
              </a:r>
              <a:endParaRPr lang="en-US" altLang="zh-TW" sz="1600" kern="0" dirty="0" smtClean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  <a:p>
              <a:pPr defTabSz="914400">
                <a:buClr>
                  <a:srgbClr val="000000"/>
                </a:buClr>
                <a:buFont typeface="Arial"/>
                <a:buNone/>
              </a:pPr>
              <a:r>
                <a:rPr lang="zh-TW" altLang="en-US" sz="1600" kern="0" dirty="0" smtClean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公車</a:t>
              </a:r>
              <a:endParaRPr lang="en-US" altLang="zh-TW" sz="1600" kern="0" dirty="0" smtClean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  <a:p>
              <a:pPr defTabSz="914400">
                <a:buClr>
                  <a:srgbClr val="000000"/>
                </a:buClr>
                <a:buFont typeface="Arial"/>
                <a:buNone/>
              </a:pPr>
              <a:r>
                <a:rPr lang="zh-TW" altLang="en-US" sz="1600" kern="0" dirty="0" smtClean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計程車</a:t>
              </a:r>
              <a:endParaRPr lang="en-US" altLang="zh-TW" sz="1600" kern="0" dirty="0" smtClean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  <a:p>
              <a:pPr defTabSz="914400">
                <a:buClr>
                  <a:srgbClr val="000000"/>
                </a:buClr>
                <a:buFont typeface="Arial"/>
                <a:buNone/>
              </a:pPr>
              <a:r>
                <a:rPr lang="zh-TW" altLang="en-US" sz="1600" kern="0" dirty="0" smtClean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火車</a:t>
              </a:r>
              <a:endParaRPr lang="en-US" altLang="zh-TW" sz="1600" kern="0" dirty="0" smtClean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  <a:p>
              <a:pPr defTabSz="914400">
                <a:buClr>
                  <a:srgbClr val="000000"/>
                </a:buClr>
                <a:buFont typeface="Arial"/>
                <a:buNone/>
              </a:pPr>
              <a:r>
                <a:rPr lang="zh-TW" altLang="en-US" sz="1600" kern="0" dirty="0" smtClean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去</a:t>
              </a:r>
              <a:endParaRPr lang="en-US" altLang="zh-TW" sz="1600" kern="0" dirty="0" smtClean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  <a:p>
              <a:pPr defTabSz="914400">
                <a:buClr>
                  <a:srgbClr val="000000"/>
                </a:buClr>
                <a:buFont typeface="Arial"/>
                <a:buNone/>
              </a:pPr>
              <a:r>
                <a:rPr lang="zh-TW" altLang="en-US" sz="1600" kern="0" dirty="0" smtClean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來</a:t>
              </a:r>
              <a:endParaRPr lang="en-US" altLang="zh-TW" sz="1600" kern="0" dirty="0" smtClean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  <a:p>
              <a:pPr defTabSz="914400">
                <a:buClr>
                  <a:srgbClr val="000000"/>
                </a:buClr>
                <a:buFont typeface="Arial"/>
                <a:buNone/>
              </a:pPr>
              <a:r>
                <a:rPr lang="zh-TW" altLang="en-US" sz="1600" kern="0" dirty="0" smtClean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學校</a:t>
              </a:r>
              <a:endParaRPr lang="en-US" altLang="zh-TW" sz="1600" kern="0" dirty="0" smtClean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  <a:p>
              <a:pPr defTabSz="914400">
                <a:buClr>
                  <a:srgbClr val="000000"/>
                </a:buClr>
                <a:buFont typeface="Arial"/>
                <a:buNone/>
              </a:pPr>
              <a:r>
                <a:rPr lang="zh-TW" altLang="en-US" sz="1600" kern="0" dirty="0" smtClean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公司</a:t>
              </a:r>
              <a:endParaRPr lang="en-US" altLang="zh-TW" sz="1600" kern="0" dirty="0" smtClean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  <a:p>
              <a:pPr defTabSz="914400">
                <a:buClr>
                  <a:srgbClr val="000000"/>
                </a:buClr>
                <a:buFont typeface="Arial"/>
                <a:buNone/>
              </a:pPr>
              <a:r>
                <a:rPr lang="zh-TW" altLang="en-US" sz="1600" kern="0" dirty="0" smtClean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公園</a:t>
              </a:r>
              <a:endParaRPr lang="en-US" sz="1600" kern="0" dirty="0" smtClean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Double Bracket 36"/>
            <p:cNvSpPr/>
            <p:nvPr/>
          </p:nvSpPr>
          <p:spPr>
            <a:xfrm>
              <a:off x="6585757" y="1807019"/>
              <a:ext cx="705678" cy="3947859"/>
            </a:xfrm>
            <a:prstGeom prst="bracketPair">
              <a:avLst/>
            </a:prstGeom>
            <a:grpFill/>
            <a:ln>
              <a:solidFill>
                <a:srgbClr val="008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914400">
                <a:buClr>
                  <a:srgbClr val="000000"/>
                </a:buClr>
                <a:buFont typeface="Arial"/>
                <a:buNone/>
              </a:pPr>
              <a:r>
                <a:rPr lang="en-US" sz="1600" kern="0" dirty="0" smtClean="0">
                  <a:solidFill>
                    <a:srgbClr val="FF0000"/>
                  </a:solidFill>
                  <a:sym typeface="Arial"/>
                </a:rPr>
                <a:t>0</a:t>
              </a:r>
            </a:p>
            <a:p>
              <a:pPr algn="ctr" defTabSz="914400">
                <a:buClr>
                  <a:srgbClr val="000000"/>
                </a:buClr>
                <a:buFont typeface="Arial"/>
                <a:buNone/>
              </a:pPr>
              <a:r>
                <a:rPr lang="en-US" altLang="zh-TW" sz="1600" kern="0" dirty="0">
                  <a:solidFill>
                    <a:srgbClr val="FF0000"/>
                  </a:solidFill>
                  <a:sym typeface="Arial"/>
                </a:rPr>
                <a:t>0</a:t>
              </a:r>
              <a:endParaRPr lang="en-US" sz="1600" kern="0" dirty="0" smtClean="0">
                <a:solidFill>
                  <a:srgbClr val="FF0000"/>
                </a:solidFill>
                <a:sym typeface="Arial"/>
              </a:endParaRPr>
            </a:p>
            <a:p>
              <a:pPr algn="ctr" defTabSz="914400">
                <a:buClr>
                  <a:srgbClr val="000000"/>
                </a:buClr>
                <a:buFont typeface="Arial"/>
                <a:buNone/>
              </a:pPr>
              <a:r>
                <a:rPr lang="en-US" sz="1600" kern="0" dirty="0" smtClean="0">
                  <a:solidFill>
                    <a:srgbClr val="FF0000"/>
                  </a:solidFill>
                  <a:sym typeface="Arial"/>
                </a:rPr>
                <a:t>0</a:t>
              </a:r>
            </a:p>
            <a:p>
              <a:pPr algn="ctr" defTabSz="914400">
                <a:buClr>
                  <a:srgbClr val="000000"/>
                </a:buClr>
                <a:buFont typeface="Arial"/>
                <a:buNone/>
              </a:pPr>
              <a:r>
                <a:rPr lang="en-US" altLang="zh-TW" sz="1600" kern="0" dirty="0" smtClean="0">
                  <a:solidFill>
                    <a:srgbClr val="FF0000"/>
                  </a:solidFill>
                  <a:sym typeface="Arial"/>
                </a:rPr>
                <a:t>0.96</a:t>
              </a:r>
            </a:p>
            <a:p>
              <a:pPr algn="ctr" defTabSz="914400">
                <a:buClr>
                  <a:srgbClr val="000000"/>
                </a:buClr>
                <a:buFont typeface="Arial"/>
                <a:buNone/>
              </a:pPr>
              <a:r>
                <a:rPr lang="en-US" altLang="zh-TW" sz="1600" kern="0" dirty="0" smtClean="0">
                  <a:solidFill>
                    <a:srgbClr val="FF0000"/>
                  </a:solidFill>
                  <a:sym typeface="Arial"/>
                </a:rPr>
                <a:t>0.03</a:t>
              </a:r>
            </a:p>
            <a:p>
              <a:pPr algn="ctr" defTabSz="914400">
                <a:buClr>
                  <a:srgbClr val="000000"/>
                </a:buClr>
                <a:buFont typeface="Arial"/>
                <a:buNone/>
              </a:pPr>
              <a:r>
                <a:rPr lang="en-US" altLang="zh-TW" sz="1600" kern="0" dirty="0" smtClean="0">
                  <a:solidFill>
                    <a:srgbClr val="FF0000"/>
                  </a:solidFill>
                  <a:sym typeface="Arial"/>
                </a:rPr>
                <a:t>0.01</a:t>
              </a:r>
            </a:p>
            <a:p>
              <a:pPr algn="ctr" defTabSz="914400">
                <a:buClr>
                  <a:srgbClr val="000000"/>
                </a:buClr>
                <a:buFont typeface="Arial"/>
                <a:buNone/>
              </a:pPr>
              <a:r>
                <a:rPr lang="en-US" altLang="zh-TW" sz="1600" kern="0" dirty="0" smtClean="0">
                  <a:solidFill>
                    <a:srgbClr val="FF0000"/>
                  </a:solidFill>
                  <a:sym typeface="Arial"/>
                </a:rPr>
                <a:t>0</a:t>
              </a:r>
            </a:p>
            <a:p>
              <a:pPr algn="ctr" defTabSz="914400">
                <a:buClr>
                  <a:srgbClr val="000000"/>
                </a:buClr>
                <a:buFont typeface="Arial"/>
                <a:buNone/>
              </a:pPr>
              <a:r>
                <a:rPr lang="en-US" altLang="zh-TW" sz="1600" kern="0" dirty="0" smtClean="0">
                  <a:solidFill>
                    <a:srgbClr val="FF0000"/>
                  </a:solidFill>
                  <a:sym typeface="Arial"/>
                </a:rPr>
                <a:t>0</a:t>
              </a:r>
            </a:p>
            <a:p>
              <a:pPr algn="ctr" defTabSz="914400">
                <a:buClr>
                  <a:srgbClr val="000000"/>
                </a:buClr>
                <a:buFont typeface="Arial"/>
                <a:buNone/>
              </a:pPr>
              <a:r>
                <a:rPr lang="en-US" altLang="zh-TW" sz="1600" kern="0" dirty="0" smtClean="0">
                  <a:solidFill>
                    <a:srgbClr val="FF0000"/>
                  </a:solidFill>
                  <a:sym typeface="Arial"/>
                </a:rPr>
                <a:t>0</a:t>
              </a:r>
            </a:p>
            <a:p>
              <a:pPr algn="ctr" defTabSz="914400">
                <a:buClr>
                  <a:srgbClr val="000000"/>
                </a:buClr>
                <a:buFont typeface="Arial"/>
                <a:buNone/>
              </a:pPr>
              <a:r>
                <a:rPr lang="en-US" altLang="zh-TW" sz="1600" kern="0" dirty="0" smtClean="0">
                  <a:solidFill>
                    <a:srgbClr val="FF0000"/>
                  </a:solidFill>
                  <a:sym typeface="Arial"/>
                </a:rPr>
                <a:t>0</a:t>
              </a:r>
            </a:p>
            <a:p>
              <a:pPr algn="ctr" defTabSz="914400">
                <a:buClr>
                  <a:srgbClr val="000000"/>
                </a:buClr>
                <a:buFont typeface="Arial"/>
                <a:buNone/>
              </a:pPr>
              <a:r>
                <a:rPr lang="en-US" altLang="zh-TW" sz="1600" kern="0" dirty="0" smtClean="0">
                  <a:solidFill>
                    <a:srgbClr val="FF0000"/>
                  </a:solidFill>
                  <a:sym typeface="Arial"/>
                </a:rPr>
                <a:t>0</a:t>
              </a:r>
            </a:p>
            <a:p>
              <a:pPr algn="ctr" defTabSz="914400">
                <a:buClr>
                  <a:srgbClr val="000000"/>
                </a:buClr>
                <a:buFont typeface="Arial"/>
                <a:buNone/>
              </a:pPr>
              <a:r>
                <a:rPr lang="en-US" altLang="zh-TW" sz="1600" kern="0" dirty="0" smtClean="0">
                  <a:solidFill>
                    <a:srgbClr val="FF0000"/>
                  </a:solidFill>
                  <a:sym typeface="Arial"/>
                </a:rPr>
                <a:t>0</a:t>
              </a:r>
            </a:p>
            <a:p>
              <a:pPr algn="ctr" defTabSz="914400">
                <a:buClr>
                  <a:srgbClr val="000000"/>
                </a:buClr>
                <a:buFont typeface="Arial"/>
                <a:buNone/>
              </a:pPr>
              <a:r>
                <a:rPr lang="en-US" altLang="zh-TW" sz="1600" kern="0" dirty="0" smtClean="0">
                  <a:solidFill>
                    <a:srgbClr val="FF0000"/>
                  </a:solidFill>
                  <a:sym typeface="Arial"/>
                </a:rPr>
                <a:t>0</a:t>
              </a:r>
            </a:p>
            <a:p>
              <a:pPr algn="ctr" defTabSz="914400">
                <a:buClr>
                  <a:srgbClr val="000000"/>
                </a:buClr>
                <a:buFont typeface="Arial"/>
                <a:buNone/>
              </a:pPr>
              <a:r>
                <a:rPr lang="en-US" altLang="zh-TW" sz="1600" kern="0" dirty="0" smtClean="0">
                  <a:solidFill>
                    <a:srgbClr val="FF0000"/>
                  </a:solidFill>
                  <a:sym typeface="Arial"/>
                </a:rPr>
                <a:t>0</a:t>
              </a:r>
            </a:p>
          </p:txBody>
        </p:sp>
      </p:grpSp>
      <p:sp>
        <p:nvSpPr>
          <p:cNvPr id="22" name="Rectangle 21"/>
          <p:cNvSpPr/>
          <p:nvPr/>
        </p:nvSpPr>
        <p:spPr>
          <a:xfrm>
            <a:off x="6467216" y="1239916"/>
            <a:ext cx="1077237" cy="513839"/>
          </a:xfrm>
          <a:prstGeom prst="rect">
            <a:avLst/>
          </a:prstGeom>
          <a:solidFill>
            <a:srgbClr val="0080FF"/>
          </a:solidFill>
          <a:ln>
            <a:solidFill>
              <a:srgbClr val="008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altLang="zh-TW" sz="1400" kern="0" dirty="0" smtClean="0">
                <a:solidFill>
                  <a:srgbClr val="FFFFFF"/>
                </a:solidFill>
                <a:sym typeface="Arial"/>
              </a:rPr>
              <a:t>Probability</a:t>
            </a:r>
            <a:endParaRPr lang="en-US" sz="1400" kern="0" dirty="0">
              <a:solidFill>
                <a:srgbClr val="FFFFFF"/>
              </a:solidFill>
              <a:sym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0" dirty="0" smtClean="0">
                <a:latin typeface="Calibri" charset="0"/>
                <a:ea typeface="Calibri" charset="0"/>
                <a:cs typeface="Calibri" charset="0"/>
              </a:rPr>
              <a:t>Neural Machine Translation</a:t>
            </a:r>
            <a:endParaRPr lang="en-US" sz="3600" b="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2" name="Double Bracket 11"/>
          <p:cNvSpPr/>
          <p:nvPr/>
        </p:nvSpPr>
        <p:spPr>
          <a:xfrm>
            <a:off x="1847178" y="2873906"/>
            <a:ext cx="705678" cy="2060713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1400" kern="0" dirty="0" smtClean="0">
                <a:solidFill>
                  <a:srgbClr val="008E00"/>
                </a:solidFill>
                <a:sym typeface="Arial"/>
              </a:rPr>
              <a:t>0</a:t>
            </a: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1400" kern="0" dirty="0" smtClean="0">
                <a:solidFill>
                  <a:srgbClr val="008E00"/>
                </a:solidFill>
                <a:sym typeface="Arial"/>
              </a:rPr>
              <a:t>1</a:t>
            </a: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1400" kern="0" dirty="0" smtClean="0">
                <a:solidFill>
                  <a:srgbClr val="008E00"/>
                </a:solidFill>
                <a:sym typeface="Arial"/>
              </a:rPr>
              <a:t>0</a:t>
            </a: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1400" kern="0" dirty="0" smtClean="0">
                <a:solidFill>
                  <a:srgbClr val="008E00"/>
                </a:solidFill>
                <a:sym typeface="Arial"/>
              </a:rPr>
              <a:t>1</a:t>
            </a: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1400" kern="0" dirty="0" smtClean="0">
                <a:solidFill>
                  <a:srgbClr val="008E00"/>
                </a:solidFill>
                <a:sym typeface="Arial"/>
              </a:rPr>
              <a:t>0</a:t>
            </a: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1400" kern="0" dirty="0">
                <a:solidFill>
                  <a:srgbClr val="008E00"/>
                </a:solidFill>
                <a:sym typeface="Arial"/>
              </a:rPr>
              <a:t>1</a:t>
            </a:r>
            <a:endParaRPr lang="en-US" sz="1400" kern="0" dirty="0" smtClean="0">
              <a:solidFill>
                <a:srgbClr val="008E00"/>
              </a:solidFill>
              <a:sym typeface="Arial"/>
            </a:endParaRP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1400" kern="0" dirty="0" smtClean="0">
                <a:solidFill>
                  <a:srgbClr val="008E00"/>
                </a:solidFill>
                <a:sym typeface="Arial"/>
              </a:rPr>
              <a:t>1</a:t>
            </a: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1400" kern="0" dirty="0" smtClean="0">
                <a:solidFill>
                  <a:srgbClr val="008E00"/>
                </a:solidFill>
                <a:sym typeface="Arial"/>
              </a:rPr>
              <a:t>0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00" y="3471224"/>
            <a:ext cx="840963" cy="791494"/>
          </a:xfrm>
          <a:prstGeom prst="rect">
            <a:avLst/>
          </a:prstGeom>
        </p:spPr>
      </p:pic>
      <p:sp>
        <p:nvSpPr>
          <p:cNvPr id="14" name="Right Arrow 13"/>
          <p:cNvSpPr/>
          <p:nvPr/>
        </p:nvSpPr>
        <p:spPr>
          <a:xfrm>
            <a:off x="1292345" y="3600432"/>
            <a:ext cx="414653" cy="5300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>
              <a:buClr>
                <a:srgbClr val="000000"/>
              </a:buClr>
              <a:buFont typeface="Arial"/>
              <a:buNone/>
            </a:pPr>
            <a:endParaRPr lang="en-US" sz="1400" kern="0">
              <a:solidFill>
                <a:srgbClr val="FFFFFF"/>
              </a:solidFill>
              <a:sym typeface="Arial"/>
            </a:endParaRPr>
          </a:p>
        </p:txBody>
      </p:sp>
      <p:sp>
        <p:nvSpPr>
          <p:cNvPr id="15" name="Right Arrow 14"/>
          <p:cNvSpPr/>
          <p:nvPr/>
        </p:nvSpPr>
        <p:spPr>
          <a:xfrm>
            <a:off x="2642516" y="3600432"/>
            <a:ext cx="414653" cy="5300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>
              <a:buClr>
                <a:srgbClr val="000000"/>
              </a:buClr>
              <a:buFont typeface="Arial"/>
              <a:buNone/>
            </a:pPr>
            <a:endParaRPr lang="en-US" sz="1400" kern="0">
              <a:solidFill>
                <a:srgbClr val="FFFFFF"/>
              </a:solidFill>
              <a:sym typeface="Arial"/>
            </a:endParaRPr>
          </a:p>
        </p:txBody>
      </p:sp>
      <p:sp>
        <p:nvSpPr>
          <p:cNvPr id="17" name="Right Arrow 16"/>
          <p:cNvSpPr/>
          <p:nvPr/>
        </p:nvSpPr>
        <p:spPr>
          <a:xfrm>
            <a:off x="6052563" y="3541950"/>
            <a:ext cx="414653" cy="530089"/>
          </a:xfrm>
          <a:prstGeom prst="rightArrow">
            <a:avLst/>
          </a:prstGeom>
          <a:solidFill>
            <a:srgbClr val="66CCFF"/>
          </a:solidFill>
          <a:ln>
            <a:solidFill>
              <a:srgbClr val="008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>
              <a:buClr>
                <a:srgbClr val="000000"/>
              </a:buClr>
              <a:buFont typeface="Arial"/>
              <a:buNone/>
            </a:pPr>
            <a:endParaRPr lang="en-US" sz="1400" kern="0">
              <a:solidFill>
                <a:srgbClr val="FFFFFF"/>
              </a:solidFill>
              <a:sym typeface="Arial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8189" y="2728131"/>
            <a:ext cx="2901694" cy="2352261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7544453" y="1230535"/>
            <a:ext cx="1480877" cy="52322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1400" kern="0" dirty="0" smtClean="0">
                <a:solidFill>
                  <a:srgbClr val="FFFF00"/>
                </a:solidFill>
                <a:ea typeface="Arial"/>
                <a:cs typeface="Arial"/>
                <a:sym typeface="Arial"/>
              </a:rPr>
              <a:t>of the next Chinese word</a:t>
            </a:r>
            <a:endParaRPr lang="en-US" sz="1400" kern="0" dirty="0">
              <a:solidFill>
                <a:srgbClr val="FFFF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23" name="Folded Corner 30">
            <a:extLst>
              <a:ext uri="{FF2B5EF4-FFF2-40B4-BE49-F238E27FC236}">
                <a16:creationId xmlns:a16="http://schemas.microsoft.com/office/drawing/2014/main" xmlns="" id="{961C9F4A-CCFB-4E17-AA2B-332CD6095B08}"/>
              </a:ext>
            </a:extLst>
          </p:cNvPr>
          <p:cNvSpPr/>
          <p:nvPr/>
        </p:nvSpPr>
        <p:spPr>
          <a:xfrm>
            <a:off x="125411" y="3182071"/>
            <a:ext cx="1051965" cy="1366809"/>
          </a:xfrm>
          <a:prstGeom prst="foldedCorner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altLang="zh-HK" sz="1200" kern="0" dirty="0" smtClean="0">
                <a:solidFill>
                  <a:srgbClr val="008E00"/>
                </a:solidFill>
                <a:cs typeface="Arial" panose="020B0604020202020204" pitchFamily="34" charset="0"/>
                <a:sym typeface="Arial"/>
              </a:rPr>
              <a:t>ST: I go </a:t>
            </a:r>
            <a:r>
              <a:rPr lang="en-US" altLang="zh-HK" sz="1200" kern="0" smtClean="0">
                <a:solidFill>
                  <a:srgbClr val="008E00"/>
                </a:solidFill>
                <a:cs typeface="Arial" panose="020B0604020202020204" pitchFamily="34" charset="0"/>
                <a:sym typeface="Arial"/>
              </a:rPr>
              <a:t>to school by bus.</a:t>
            </a:r>
            <a:endParaRPr lang="en-US" altLang="zh-HK" sz="1200" kern="0" dirty="0">
              <a:solidFill>
                <a:srgbClr val="008E00"/>
              </a:solidFill>
              <a:cs typeface="Arial" panose="020B0604020202020204" pitchFamily="34" charset="0"/>
              <a:sym typeface="Arial"/>
            </a:endParaRPr>
          </a:p>
        </p:txBody>
      </p:sp>
      <p:sp>
        <p:nvSpPr>
          <p:cNvPr id="24" name="Double Bracket 23"/>
          <p:cNvSpPr/>
          <p:nvPr/>
        </p:nvSpPr>
        <p:spPr>
          <a:xfrm>
            <a:off x="1847178" y="1690760"/>
            <a:ext cx="705678" cy="4349429"/>
          </a:xfrm>
          <a:prstGeom prst="bracketPair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1400" kern="0" dirty="0" smtClean="0">
                <a:solidFill>
                  <a:srgbClr val="008E00"/>
                </a:solidFill>
                <a:sym typeface="Arial"/>
              </a:rPr>
              <a:t>0</a:t>
            </a: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1400" kern="0" dirty="0" smtClean="0">
                <a:solidFill>
                  <a:srgbClr val="008E00"/>
                </a:solidFill>
                <a:sym typeface="Arial"/>
              </a:rPr>
              <a:t>1</a:t>
            </a: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1400" kern="0" dirty="0" smtClean="0">
                <a:solidFill>
                  <a:srgbClr val="008E00"/>
                </a:solidFill>
                <a:sym typeface="Arial"/>
              </a:rPr>
              <a:t>0</a:t>
            </a: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1400" kern="0" dirty="0" smtClean="0">
                <a:solidFill>
                  <a:srgbClr val="008E00"/>
                </a:solidFill>
                <a:sym typeface="Arial"/>
              </a:rPr>
              <a:t>1</a:t>
            </a: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1400" kern="0" dirty="0" smtClean="0">
                <a:solidFill>
                  <a:srgbClr val="008E00"/>
                </a:solidFill>
                <a:sym typeface="Arial"/>
              </a:rPr>
              <a:t>0</a:t>
            </a: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1400" kern="0" dirty="0">
                <a:solidFill>
                  <a:srgbClr val="008E00"/>
                </a:solidFill>
                <a:sym typeface="Arial"/>
              </a:rPr>
              <a:t>1</a:t>
            </a:r>
            <a:endParaRPr lang="en-US" sz="1400" kern="0" dirty="0" smtClean="0">
              <a:solidFill>
                <a:srgbClr val="008E00"/>
              </a:solidFill>
              <a:sym typeface="Arial"/>
            </a:endParaRP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1400" kern="0" dirty="0" smtClean="0">
                <a:solidFill>
                  <a:srgbClr val="008E00"/>
                </a:solidFill>
                <a:sym typeface="Arial"/>
              </a:rPr>
              <a:t>1</a:t>
            </a: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1400" kern="0" dirty="0" smtClean="0">
                <a:solidFill>
                  <a:srgbClr val="008E00"/>
                </a:solidFill>
                <a:sym typeface="Arial"/>
              </a:rPr>
              <a:t>0</a:t>
            </a: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1400" kern="0" dirty="0" smtClean="0">
                <a:solidFill>
                  <a:srgbClr val="008E00"/>
                </a:solidFill>
                <a:sym typeface="Arial"/>
              </a:rPr>
              <a:t>1</a:t>
            </a: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1400" kern="0" dirty="0" smtClean="0">
                <a:solidFill>
                  <a:srgbClr val="008E00"/>
                </a:solidFill>
                <a:sym typeface="Arial"/>
              </a:rPr>
              <a:t>0</a:t>
            </a: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1400" kern="0" dirty="0" smtClean="0">
                <a:solidFill>
                  <a:srgbClr val="008E00"/>
                </a:solidFill>
                <a:sym typeface="Arial"/>
              </a:rPr>
              <a:t>0</a:t>
            </a: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1400" kern="0" dirty="0" smtClean="0">
                <a:solidFill>
                  <a:srgbClr val="008E00"/>
                </a:solidFill>
                <a:sym typeface="Arial"/>
              </a:rPr>
              <a:t>1</a:t>
            </a: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1400" kern="0" dirty="0" smtClean="0">
                <a:solidFill>
                  <a:srgbClr val="008E00"/>
                </a:solidFill>
                <a:sym typeface="Arial"/>
              </a:rPr>
              <a:t>0</a:t>
            </a: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1400" kern="0" dirty="0" smtClean="0">
                <a:solidFill>
                  <a:srgbClr val="008E00"/>
                </a:solidFill>
                <a:sym typeface="Arial"/>
              </a:rPr>
              <a:t>1</a:t>
            </a: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1400" kern="0" dirty="0" smtClean="0">
                <a:solidFill>
                  <a:srgbClr val="008E00"/>
                </a:solidFill>
                <a:sym typeface="Arial"/>
              </a:rPr>
              <a:t>0</a:t>
            </a: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1400" kern="0" dirty="0" smtClean="0">
                <a:solidFill>
                  <a:srgbClr val="008E00"/>
                </a:solidFill>
                <a:sym typeface="Arial"/>
              </a:rPr>
              <a:t>1</a:t>
            </a: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1400" kern="0" dirty="0" smtClean="0">
                <a:solidFill>
                  <a:srgbClr val="008E00"/>
                </a:solidFill>
                <a:sym typeface="Arial"/>
              </a:rPr>
              <a:t>0</a:t>
            </a: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1400" kern="0" dirty="0" smtClean="0">
                <a:solidFill>
                  <a:srgbClr val="008E00"/>
                </a:solidFill>
                <a:sym typeface="Arial"/>
              </a:rPr>
              <a:t>1</a:t>
            </a: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1400" kern="0" dirty="0" smtClean="0">
                <a:solidFill>
                  <a:srgbClr val="008E00"/>
                </a:solidFill>
                <a:sym typeface="Arial"/>
              </a:rPr>
              <a:t>0</a:t>
            </a: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1400" kern="0" dirty="0" smtClean="0">
                <a:solidFill>
                  <a:srgbClr val="008E00"/>
                </a:solidFill>
                <a:sym typeface="Arial"/>
              </a:rPr>
              <a:t>1</a:t>
            </a: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1400" kern="0" dirty="0">
                <a:solidFill>
                  <a:srgbClr val="008E00"/>
                </a:solidFill>
                <a:sym typeface="Arial"/>
              </a:rPr>
              <a:t>0</a:t>
            </a:r>
            <a:endParaRPr lang="en-US" sz="1400" kern="0" dirty="0" smtClean="0">
              <a:solidFill>
                <a:srgbClr val="008E00"/>
              </a:solidFill>
              <a:sym typeface="Arial"/>
            </a:endParaRPr>
          </a:p>
        </p:txBody>
      </p:sp>
      <p:sp>
        <p:nvSpPr>
          <p:cNvPr id="30" name="Double Bracket 29"/>
          <p:cNvSpPr/>
          <p:nvPr/>
        </p:nvSpPr>
        <p:spPr>
          <a:xfrm>
            <a:off x="1846550" y="1690759"/>
            <a:ext cx="705678" cy="4349429"/>
          </a:xfrm>
          <a:prstGeom prst="bracketPair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1400" kern="0" dirty="0" smtClean="0">
                <a:solidFill>
                  <a:srgbClr val="FF0000"/>
                </a:solidFill>
                <a:sym typeface="Arial"/>
              </a:rPr>
              <a:t>0</a:t>
            </a: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1400" kern="0" dirty="0">
                <a:solidFill>
                  <a:srgbClr val="FF0000"/>
                </a:solidFill>
                <a:sym typeface="Arial"/>
              </a:rPr>
              <a:t>0</a:t>
            </a:r>
            <a:endParaRPr lang="en-US" sz="1400" kern="0" dirty="0" smtClean="0">
              <a:solidFill>
                <a:srgbClr val="FF0000"/>
              </a:solidFill>
              <a:sym typeface="Arial"/>
            </a:endParaRP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1400" kern="0" dirty="0">
                <a:solidFill>
                  <a:srgbClr val="FF0000"/>
                </a:solidFill>
                <a:sym typeface="Arial"/>
              </a:rPr>
              <a:t>1</a:t>
            </a:r>
            <a:endParaRPr lang="en-US" sz="1400" kern="0" dirty="0" smtClean="0">
              <a:solidFill>
                <a:srgbClr val="FF0000"/>
              </a:solidFill>
              <a:sym typeface="Arial"/>
            </a:endParaRP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1400" kern="0" dirty="0">
                <a:solidFill>
                  <a:srgbClr val="FF0000"/>
                </a:solidFill>
                <a:sym typeface="Arial"/>
              </a:rPr>
              <a:t>0</a:t>
            </a:r>
            <a:endParaRPr lang="en-US" sz="1400" kern="0" dirty="0" smtClean="0">
              <a:solidFill>
                <a:srgbClr val="FF0000"/>
              </a:solidFill>
              <a:sym typeface="Arial"/>
            </a:endParaRP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1400" kern="0" dirty="0">
                <a:solidFill>
                  <a:srgbClr val="FF0000"/>
                </a:solidFill>
                <a:sym typeface="Arial"/>
              </a:rPr>
              <a:t>1</a:t>
            </a:r>
            <a:endParaRPr lang="en-US" sz="1400" kern="0" dirty="0" smtClean="0">
              <a:solidFill>
                <a:srgbClr val="FF0000"/>
              </a:solidFill>
              <a:sym typeface="Arial"/>
            </a:endParaRP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1400" kern="0" dirty="0" smtClean="0">
                <a:solidFill>
                  <a:srgbClr val="FF0000"/>
                </a:solidFill>
                <a:sym typeface="Arial"/>
              </a:rPr>
              <a:t>0</a:t>
            </a: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1400" kern="0" dirty="0">
                <a:solidFill>
                  <a:srgbClr val="FF0000"/>
                </a:solidFill>
                <a:sym typeface="Arial"/>
              </a:rPr>
              <a:t>0</a:t>
            </a:r>
            <a:endParaRPr lang="en-US" sz="1400" kern="0" dirty="0" smtClean="0">
              <a:solidFill>
                <a:srgbClr val="FF0000"/>
              </a:solidFill>
              <a:sym typeface="Arial"/>
            </a:endParaRP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1400" kern="0" dirty="0" smtClean="0">
                <a:solidFill>
                  <a:srgbClr val="FF0000"/>
                </a:solidFill>
                <a:sym typeface="Arial"/>
              </a:rPr>
              <a:t>0</a:t>
            </a: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1400" kern="0" dirty="0" smtClean="0">
                <a:solidFill>
                  <a:srgbClr val="FF0000"/>
                </a:solidFill>
                <a:sym typeface="Arial"/>
              </a:rPr>
              <a:t>1</a:t>
            </a: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1400" kern="0" dirty="0" smtClean="0">
                <a:solidFill>
                  <a:srgbClr val="FF0000"/>
                </a:solidFill>
                <a:sym typeface="Arial"/>
              </a:rPr>
              <a:t>0</a:t>
            </a: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1400" kern="0" dirty="0" smtClean="0">
                <a:solidFill>
                  <a:srgbClr val="FF0000"/>
                </a:solidFill>
                <a:sym typeface="Arial"/>
              </a:rPr>
              <a:t>0</a:t>
            </a: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1400" kern="0" dirty="0" smtClean="0">
                <a:solidFill>
                  <a:srgbClr val="FF0000"/>
                </a:solidFill>
                <a:sym typeface="Arial"/>
              </a:rPr>
              <a:t>1</a:t>
            </a: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1400" kern="0" dirty="0" smtClean="0">
                <a:solidFill>
                  <a:srgbClr val="FF0000"/>
                </a:solidFill>
                <a:sym typeface="Arial"/>
              </a:rPr>
              <a:t>0</a:t>
            </a: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1400" kern="0" dirty="0" smtClean="0">
                <a:solidFill>
                  <a:srgbClr val="FF0000"/>
                </a:solidFill>
                <a:sym typeface="Arial"/>
              </a:rPr>
              <a:t>1</a:t>
            </a: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1400" kern="0" dirty="0" smtClean="0">
                <a:solidFill>
                  <a:srgbClr val="FF0000"/>
                </a:solidFill>
                <a:sym typeface="Arial"/>
              </a:rPr>
              <a:t>0</a:t>
            </a: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1400" kern="0" dirty="0" smtClean="0">
                <a:solidFill>
                  <a:srgbClr val="FF0000"/>
                </a:solidFill>
                <a:sym typeface="Arial"/>
              </a:rPr>
              <a:t>1</a:t>
            </a: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1400" kern="0" dirty="0" smtClean="0">
                <a:solidFill>
                  <a:srgbClr val="FF0000"/>
                </a:solidFill>
                <a:sym typeface="Arial"/>
              </a:rPr>
              <a:t>0</a:t>
            </a: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1400" kern="0" dirty="0" smtClean="0">
                <a:solidFill>
                  <a:srgbClr val="FF0000"/>
                </a:solidFill>
                <a:sym typeface="Arial"/>
              </a:rPr>
              <a:t>1</a:t>
            </a: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1400" kern="0" dirty="0" smtClean="0">
                <a:solidFill>
                  <a:srgbClr val="FF0000"/>
                </a:solidFill>
                <a:sym typeface="Arial"/>
              </a:rPr>
              <a:t>0</a:t>
            </a: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1400" kern="0" dirty="0" smtClean="0">
                <a:solidFill>
                  <a:srgbClr val="FF0000"/>
                </a:solidFill>
                <a:sym typeface="Arial"/>
              </a:rPr>
              <a:t>1</a:t>
            </a: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1400" kern="0" dirty="0">
                <a:solidFill>
                  <a:srgbClr val="FF0000"/>
                </a:solidFill>
                <a:sym typeface="Arial"/>
              </a:rPr>
              <a:t>0</a:t>
            </a:r>
            <a:endParaRPr lang="en-US" sz="1400" kern="0" dirty="0" smtClean="0">
              <a:solidFill>
                <a:srgbClr val="FF0000"/>
              </a:solidFill>
              <a:sym typeface="Arial"/>
            </a:endParaRPr>
          </a:p>
        </p:txBody>
      </p:sp>
      <p:sp>
        <p:nvSpPr>
          <p:cNvPr id="33" name="Folded Corner 30">
            <a:extLst>
              <a:ext uri="{FF2B5EF4-FFF2-40B4-BE49-F238E27FC236}">
                <a16:creationId xmlns:a16="http://schemas.microsoft.com/office/drawing/2014/main" xmlns="" id="{961C9F4A-CCFB-4E17-AA2B-332CD6095B08}"/>
              </a:ext>
            </a:extLst>
          </p:cNvPr>
          <p:cNvSpPr/>
          <p:nvPr/>
        </p:nvSpPr>
        <p:spPr>
          <a:xfrm>
            <a:off x="132698" y="4673379"/>
            <a:ext cx="1051965" cy="1366809"/>
          </a:xfrm>
          <a:prstGeom prst="foldedCorner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altLang="zh-TW" sz="1200" kern="0" dirty="0" smtClean="0">
                <a:solidFill>
                  <a:srgbClr val="FF0000"/>
                </a:solidFill>
                <a:cs typeface="Arial" panose="020B0604020202020204" pitchFamily="34" charset="0"/>
                <a:sym typeface="Arial"/>
              </a:rPr>
              <a:t>T</a:t>
            </a:r>
            <a:r>
              <a:rPr lang="en-US" altLang="zh-HK" sz="1200" kern="0" dirty="0" smtClean="0">
                <a:solidFill>
                  <a:srgbClr val="FF0000"/>
                </a:solidFill>
                <a:cs typeface="Arial" panose="020B0604020202020204" pitchFamily="34" charset="0"/>
                <a:sym typeface="Arial"/>
              </a:rPr>
              <a:t>T: </a:t>
            </a: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zh-TW" altLang="en-US" sz="1200" kern="0" dirty="0" smtClean="0">
                <a:solidFill>
                  <a:srgbClr val="FF0000"/>
                </a:solidFill>
                <a:cs typeface="Arial" panose="020B0604020202020204" pitchFamily="34" charset="0"/>
                <a:sym typeface="Arial"/>
              </a:rPr>
              <a:t>我</a:t>
            </a:r>
            <a:endParaRPr lang="en-US" altLang="zh-HK" sz="1200" kern="0" dirty="0">
              <a:solidFill>
                <a:srgbClr val="FF0000"/>
              </a:solidFill>
              <a:cs typeface="Arial" panose="020B0604020202020204" pitchFamily="34" charset="0"/>
              <a:sym typeface="Arial"/>
            </a:endParaRPr>
          </a:p>
        </p:txBody>
      </p:sp>
      <p:sp>
        <p:nvSpPr>
          <p:cNvPr id="34" name="Right Arrow 33"/>
          <p:cNvSpPr/>
          <p:nvPr/>
        </p:nvSpPr>
        <p:spPr>
          <a:xfrm rot="19663226">
            <a:off x="1286882" y="5004380"/>
            <a:ext cx="414653" cy="5300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>
              <a:buClr>
                <a:srgbClr val="000000"/>
              </a:buClr>
              <a:buFont typeface="Arial"/>
              <a:buNone/>
            </a:pPr>
            <a:endParaRPr lang="en-US" sz="1400" kern="0">
              <a:solidFill>
                <a:srgbClr val="FFFFFF"/>
              </a:solidFill>
              <a:sym typeface="Arial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6501826" y="2784321"/>
            <a:ext cx="1933780" cy="2647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>
              <a:buClr>
                <a:srgbClr val="000000"/>
              </a:buClr>
              <a:buFont typeface="Arial"/>
              <a:buNone/>
            </a:pPr>
            <a:endParaRPr lang="en-US" sz="1400" kern="0">
              <a:solidFill>
                <a:srgbClr val="FFFFFF"/>
              </a:solidFill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1792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3" grpId="0" animBg="1"/>
      <p:bldP spid="34" grpId="0" animBg="1"/>
      <p:bldP spid="38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/>
          <p:cNvGrpSpPr/>
          <p:nvPr/>
        </p:nvGrpSpPr>
        <p:grpSpPr>
          <a:xfrm>
            <a:off x="6625844" y="1807019"/>
            <a:ext cx="2418202" cy="3947859"/>
            <a:chOff x="6585757" y="1807019"/>
            <a:chExt cx="2418202" cy="3947859"/>
          </a:xfrm>
          <a:solidFill>
            <a:schemeClr val="bg1"/>
          </a:solidFill>
        </p:grpSpPr>
        <p:sp>
          <p:nvSpPr>
            <p:cNvPr id="36" name="TextBox 35"/>
            <p:cNvSpPr txBox="1"/>
            <p:nvPr/>
          </p:nvSpPr>
          <p:spPr>
            <a:xfrm>
              <a:off x="7565822" y="2011234"/>
              <a:ext cx="1438137" cy="353943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r>
                <a:rPr lang="zh-TW" altLang="en-US" sz="1600" kern="0" dirty="0" smtClean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你</a:t>
              </a:r>
              <a:endParaRPr lang="en-US" altLang="zh-TW" sz="1600" kern="0" dirty="0" smtClean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  <a:p>
              <a:pPr defTabSz="914400">
                <a:buClr>
                  <a:srgbClr val="000000"/>
                </a:buClr>
                <a:buFont typeface="Arial"/>
                <a:buNone/>
              </a:pPr>
              <a:r>
                <a:rPr lang="zh-TW" altLang="en-US" sz="1600" kern="0" dirty="0" smtClean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我</a:t>
              </a:r>
              <a:endParaRPr lang="en-US" altLang="zh-TW" sz="1600" kern="0" dirty="0" smtClean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  <a:p>
              <a:pPr defTabSz="914400">
                <a:buClr>
                  <a:srgbClr val="000000"/>
                </a:buClr>
                <a:buFont typeface="Arial"/>
                <a:buNone/>
              </a:pPr>
              <a:r>
                <a:rPr lang="zh-TW" altLang="en-US" sz="1600" kern="0" dirty="0" smtClean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他</a:t>
              </a:r>
              <a:endParaRPr lang="en-US" altLang="zh-TW" sz="1600" kern="0" dirty="0" smtClean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  <a:p>
              <a:pPr defTabSz="914400">
                <a:buClr>
                  <a:srgbClr val="000000"/>
                </a:buClr>
                <a:buFont typeface="Arial"/>
                <a:buNone/>
              </a:pPr>
              <a:r>
                <a:rPr lang="zh-TW" altLang="en-US" sz="1600" kern="0" dirty="0" smtClean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乘</a:t>
              </a:r>
              <a:endParaRPr lang="en-US" altLang="zh-TW" sz="1600" kern="0" dirty="0" smtClean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  <a:p>
              <a:pPr defTabSz="914400">
                <a:buClr>
                  <a:srgbClr val="000000"/>
                </a:buClr>
                <a:buFont typeface="Arial"/>
                <a:buNone/>
              </a:pPr>
              <a:r>
                <a:rPr lang="zh-TW" altLang="en-US" sz="1600" kern="0" dirty="0" smtClean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走</a:t>
              </a:r>
              <a:endParaRPr lang="en-US" altLang="zh-TW" sz="1600" kern="0" dirty="0" smtClean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  <a:p>
              <a:pPr defTabSz="914400">
                <a:buClr>
                  <a:srgbClr val="000000"/>
                </a:buClr>
                <a:buFont typeface="Arial"/>
                <a:buNone/>
              </a:pPr>
              <a:r>
                <a:rPr lang="zh-TW" altLang="en-US" sz="1600" kern="0" dirty="0" smtClean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跑</a:t>
              </a:r>
              <a:endParaRPr lang="en-US" altLang="zh-TW" sz="1600" kern="0" dirty="0" smtClean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  <a:p>
              <a:pPr defTabSz="914400">
                <a:buClr>
                  <a:srgbClr val="000000"/>
                </a:buClr>
                <a:buFont typeface="Arial"/>
                <a:buNone/>
              </a:pPr>
              <a:r>
                <a:rPr lang="zh-TW" altLang="en-US" sz="1600" kern="0" dirty="0" smtClean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公車</a:t>
              </a:r>
              <a:endParaRPr lang="en-US" altLang="zh-TW" sz="1600" kern="0" dirty="0" smtClean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  <a:p>
              <a:pPr defTabSz="914400">
                <a:buClr>
                  <a:srgbClr val="000000"/>
                </a:buClr>
                <a:buFont typeface="Arial"/>
                <a:buNone/>
              </a:pPr>
              <a:r>
                <a:rPr lang="zh-TW" altLang="en-US" sz="1600" kern="0" dirty="0" smtClean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計程車</a:t>
              </a:r>
              <a:endParaRPr lang="en-US" altLang="zh-TW" sz="1600" kern="0" dirty="0" smtClean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  <a:p>
              <a:pPr defTabSz="914400">
                <a:buClr>
                  <a:srgbClr val="000000"/>
                </a:buClr>
                <a:buFont typeface="Arial"/>
                <a:buNone/>
              </a:pPr>
              <a:r>
                <a:rPr lang="zh-TW" altLang="en-US" sz="1600" kern="0" dirty="0" smtClean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火車</a:t>
              </a:r>
              <a:endParaRPr lang="en-US" altLang="zh-TW" sz="1600" kern="0" dirty="0" smtClean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  <a:p>
              <a:pPr defTabSz="914400">
                <a:buClr>
                  <a:srgbClr val="000000"/>
                </a:buClr>
                <a:buFont typeface="Arial"/>
                <a:buNone/>
              </a:pPr>
              <a:r>
                <a:rPr lang="zh-TW" altLang="en-US" sz="1600" kern="0" dirty="0" smtClean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去</a:t>
              </a:r>
              <a:endParaRPr lang="en-US" altLang="zh-TW" sz="1600" kern="0" dirty="0" smtClean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  <a:p>
              <a:pPr defTabSz="914400">
                <a:buClr>
                  <a:srgbClr val="000000"/>
                </a:buClr>
                <a:buFont typeface="Arial"/>
                <a:buNone/>
              </a:pPr>
              <a:r>
                <a:rPr lang="zh-TW" altLang="en-US" sz="1600" kern="0" dirty="0" smtClean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來</a:t>
              </a:r>
              <a:endParaRPr lang="en-US" altLang="zh-TW" sz="1600" kern="0" dirty="0" smtClean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  <a:p>
              <a:pPr defTabSz="914400">
                <a:buClr>
                  <a:srgbClr val="000000"/>
                </a:buClr>
                <a:buFont typeface="Arial"/>
                <a:buNone/>
              </a:pPr>
              <a:r>
                <a:rPr lang="zh-TW" altLang="en-US" sz="1600" kern="0" dirty="0" smtClean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學校</a:t>
              </a:r>
              <a:endParaRPr lang="en-US" altLang="zh-TW" sz="1600" kern="0" dirty="0" smtClean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  <a:p>
              <a:pPr defTabSz="914400">
                <a:buClr>
                  <a:srgbClr val="000000"/>
                </a:buClr>
                <a:buFont typeface="Arial"/>
                <a:buNone/>
              </a:pPr>
              <a:r>
                <a:rPr lang="zh-TW" altLang="en-US" sz="1600" kern="0" dirty="0" smtClean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公司</a:t>
              </a:r>
              <a:endParaRPr lang="en-US" altLang="zh-TW" sz="1600" kern="0" dirty="0" smtClean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  <a:p>
              <a:pPr defTabSz="914400">
                <a:buClr>
                  <a:srgbClr val="000000"/>
                </a:buClr>
                <a:buFont typeface="Arial"/>
                <a:buNone/>
              </a:pPr>
              <a:r>
                <a:rPr lang="zh-TW" altLang="en-US" sz="1600" kern="0" dirty="0" smtClean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公園</a:t>
              </a:r>
              <a:endParaRPr lang="en-US" sz="1600" kern="0" dirty="0" smtClean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Double Bracket 36"/>
            <p:cNvSpPr/>
            <p:nvPr/>
          </p:nvSpPr>
          <p:spPr>
            <a:xfrm>
              <a:off x="6585757" y="1807019"/>
              <a:ext cx="705678" cy="3947859"/>
            </a:xfrm>
            <a:prstGeom prst="bracketPair">
              <a:avLst/>
            </a:prstGeom>
            <a:grpFill/>
            <a:ln>
              <a:solidFill>
                <a:srgbClr val="008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914400">
                <a:buClr>
                  <a:srgbClr val="000000"/>
                </a:buClr>
                <a:buFont typeface="Arial"/>
                <a:buNone/>
              </a:pPr>
              <a:r>
                <a:rPr lang="en-US" sz="1600" kern="0" dirty="0" smtClean="0">
                  <a:solidFill>
                    <a:srgbClr val="008E00"/>
                  </a:solidFill>
                  <a:sym typeface="Arial"/>
                </a:rPr>
                <a:t>0</a:t>
              </a:r>
            </a:p>
            <a:p>
              <a:pPr algn="ctr" defTabSz="914400">
                <a:buClr>
                  <a:srgbClr val="000000"/>
                </a:buClr>
                <a:buFont typeface="Arial"/>
                <a:buNone/>
              </a:pPr>
              <a:r>
                <a:rPr lang="en-US" altLang="zh-TW" sz="1600" kern="0" dirty="0">
                  <a:solidFill>
                    <a:srgbClr val="008E00"/>
                  </a:solidFill>
                  <a:sym typeface="Arial"/>
                </a:rPr>
                <a:t>0</a:t>
              </a:r>
              <a:endParaRPr lang="en-US" sz="1600" kern="0" dirty="0" smtClean="0">
                <a:solidFill>
                  <a:srgbClr val="008E00"/>
                </a:solidFill>
                <a:sym typeface="Arial"/>
              </a:endParaRPr>
            </a:p>
            <a:p>
              <a:pPr algn="ctr" defTabSz="914400">
                <a:buClr>
                  <a:srgbClr val="000000"/>
                </a:buClr>
                <a:buFont typeface="Arial"/>
                <a:buNone/>
              </a:pPr>
              <a:r>
                <a:rPr lang="en-US" sz="1600" kern="0" dirty="0" smtClean="0">
                  <a:solidFill>
                    <a:srgbClr val="008E00"/>
                  </a:solidFill>
                  <a:sym typeface="Arial"/>
                </a:rPr>
                <a:t>0</a:t>
              </a:r>
            </a:p>
            <a:p>
              <a:pPr algn="ctr" defTabSz="914400">
                <a:buClr>
                  <a:srgbClr val="000000"/>
                </a:buClr>
                <a:buFont typeface="Arial"/>
                <a:buNone/>
              </a:pPr>
              <a:r>
                <a:rPr lang="en-US" altLang="zh-TW" sz="1600" kern="0" dirty="0" smtClean="0">
                  <a:solidFill>
                    <a:srgbClr val="008E00"/>
                  </a:solidFill>
                  <a:sym typeface="Arial"/>
                </a:rPr>
                <a:t>0.96</a:t>
              </a:r>
            </a:p>
            <a:p>
              <a:pPr algn="ctr" defTabSz="914400">
                <a:buClr>
                  <a:srgbClr val="000000"/>
                </a:buClr>
                <a:buFont typeface="Arial"/>
                <a:buNone/>
              </a:pPr>
              <a:r>
                <a:rPr lang="en-US" altLang="zh-TW" sz="1600" kern="0" dirty="0" smtClean="0">
                  <a:solidFill>
                    <a:srgbClr val="008E00"/>
                  </a:solidFill>
                  <a:sym typeface="Arial"/>
                </a:rPr>
                <a:t>0.03</a:t>
              </a:r>
            </a:p>
            <a:p>
              <a:pPr algn="ctr" defTabSz="914400">
                <a:buClr>
                  <a:srgbClr val="000000"/>
                </a:buClr>
                <a:buFont typeface="Arial"/>
                <a:buNone/>
              </a:pPr>
              <a:r>
                <a:rPr lang="en-US" altLang="zh-TW" sz="1600" kern="0" dirty="0" smtClean="0">
                  <a:solidFill>
                    <a:srgbClr val="008E00"/>
                  </a:solidFill>
                  <a:sym typeface="Arial"/>
                </a:rPr>
                <a:t>0.01</a:t>
              </a:r>
            </a:p>
            <a:p>
              <a:pPr algn="ctr" defTabSz="914400">
                <a:buClr>
                  <a:srgbClr val="000000"/>
                </a:buClr>
                <a:buFont typeface="Arial"/>
                <a:buNone/>
              </a:pPr>
              <a:r>
                <a:rPr lang="en-US" altLang="zh-TW" sz="1600" kern="0" dirty="0" smtClean="0">
                  <a:solidFill>
                    <a:srgbClr val="008E00"/>
                  </a:solidFill>
                  <a:sym typeface="Arial"/>
                </a:rPr>
                <a:t>0</a:t>
              </a:r>
            </a:p>
            <a:p>
              <a:pPr algn="ctr" defTabSz="914400">
                <a:buClr>
                  <a:srgbClr val="000000"/>
                </a:buClr>
                <a:buFont typeface="Arial"/>
                <a:buNone/>
              </a:pPr>
              <a:r>
                <a:rPr lang="en-US" altLang="zh-TW" sz="1600" kern="0" dirty="0" smtClean="0">
                  <a:solidFill>
                    <a:srgbClr val="008E00"/>
                  </a:solidFill>
                  <a:sym typeface="Arial"/>
                </a:rPr>
                <a:t>0</a:t>
              </a:r>
            </a:p>
            <a:p>
              <a:pPr algn="ctr" defTabSz="914400">
                <a:buClr>
                  <a:srgbClr val="000000"/>
                </a:buClr>
                <a:buFont typeface="Arial"/>
                <a:buNone/>
              </a:pPr>
              <a:r>
                <a:rPr lang="en-US" altLang="zh-TW" sz="1600" kern="0" dirty="0" smtClean="0">
                  <a:solidFill>
                    <a:srgbClr val="008E00"/>
                  </a:solidFill>
                  <a:sym typeface="Arial"/>
                </a:rPr>
                <a:t>0</a:t>
              </a:r>
            </a:p>
            <a:p>
              <a:pPr algn="ctr" defTabSz="914400">
                <a:buClr>
                  <a:srgbClr val="000000"/>
                </a:buClr>
                <a:buFont typeface="Arial"/>
                <a:buNone/>
              </a:pPr>
              <a:r>
                <a:rPr lang="en-US" altLang="zh-TW" sz="1600" kern="0" dirty="0" smtClean="0">
                  <a:solidFill>
                    <a:srgbClr val="008E00"/>
                  </a:solidFill>
                  <a:sym typeface="Arial"/>
                </a:rPr>
                <a:t>0</a:t>
              </a:r>
            </a:p>
            <a:p>
              <a:pPr algn="ctr" defTabSz="914400">
                <a:buClr>
                  <a:srgbClr val="000000"/>
                </a:buClr>
                <a:buFont typeface="Arial"/>
                <a:buNone/>
              </a:pPr>
              <a:r>
                <a:rPr lang="en-US" altLang="zh-TW" sz="1600" kern="0" dirty="0" smtClean="0">
                  <a:solidFill>
                    <a:srgbClr val="008E00"/>
                  </a:solidFill>
                  <a:sym typeface="Arial"/>
                </a:rPr>
                <a:t>0</a:t>
              </a:r>
            </a:p>
            <a:p>
              <a:pPr algn="ctr" defTabSz="914400">
                <a:buClr>
                  <a:srgbClr val="000000"/>
                </a:buClr>
                <a:buFont typeface="Arial"/>
                <a:buNone/>
              </a:pPr>
              <a:r>
                <a:rPr lang="en-US" altLang="zh-TW" sz="1600" kern="0" dirty="0" smtClean="0">
                  <a:solidFill>
                    <a:srgbClr val="008E00"/>
                  </a:solidFill>
                  <a:sym typeface="Arial"/>
                </a:rPr>
                <a:t>0</a:t>
              </a:r>
            </a:p>
            <a:p>
              <a:pPr algn="ctr" defTabSz="914400">
                <a:buClr>
                  <a:srgbClr val="000000"/>
                </a:buClr>
                <a:buFont typeface="Arial"/>
                <a:buNone/>
              </a:pPr>
              <a:r>
                <a:rPr lang="en-US" altLang="zh-TW" sz="1600" kern="0" dirty="0" smtClean="0">
                  <a:solidFill>
                    <a:srgbClr val="008E00"/>
                  </a:solidFill>
                  <a:sym typeface="Arial"/>
                </a:rPr>
                <a:t>0</a:t>
              </a:r>
            </a:p>
            <a:p>
              <a:pPr algn="ctr" defTabSz="914400">
                <a:buClr>
                  <a:srgbClr val="000000"/>
                </a:buClr>
                <a:buFont typeface="Arial"/>
                <a:buNone/>
              </a:pPr>
              <a:r>
                <a:rPr lang="en-US" altLang="zh-TW" sz="1600" kern="0" dirty="0" smtClean="0">
                  <a:solidFill>
                    <a:srgbClr val="008E00"/>
                  </a:solidFill>
                  <a:sym typeface="Arial"/>
                </a:rPr>
                <a:t>0</a:t>
              </a:r>
            </a:p>
          </p:txBody>
        </p:sp>
      </p:grpSp>
      <p:sp>
        <p:nvSpPr>
          <p:cNvPr id="22" name="Rectangle 21"/>
          <p:cNvSpPr/>
          <p:nvPr/>
        </p:nvSpPr>
        <p:spPr>
          <a:xfrm>
            <a:off x="6467216" y="1239916"/>
            <a:ext cx="1077237" cy="513839"/>
          </a:xfrm>
          <a:prstGeom prst="rect">
            <a:avLst/>
          </a:prstGeom>
          <a:solidFill>
            <a:srgbClr val="0080FF"/>
          </a:solidFill>
          <a:ln>
            <a:solidFill>
              <a:srgbClr val="008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altLang="zh-TW" sz="1400" kern="0" dirty="0" smtClean="0">
                <a:solidFill>
                  <a:srgbClr val="FFFFFF"/>
                </a:solidFill>
                <a:sym typeface="Arial"/>
              </a:rPr>
              <a:t>Probability</a:t>
            </a:r>
            <a:endParaRPr lang="en-US" sz="1400" kern="0" dirty="0">
              <a:solidFill>
                <a:srgbClr val="FFFFFF"/>
              </a:solidFill>
              <a:sym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0" dirty="0" smtClean="0">
                <a:latin typeface="Calibri" charset="0"/>
                <a:ea typeface="Calibri" charset="0"/>
                <a:cs typeface="Calibri" charset="0"/>
              </a:rPr>
              <a:t>Neural Machine Translation</a:t>
            </a:r>
            <a:endParaRPr lang="en-US" sz="3600" b="0" dirty="0"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00" y="3471224"/>
            <a:ext cx="840963" cy="791494"/>
          </a:xfrm>
          <a:prstGeom prst="rect">
            <a:avLst/>
          </a:prstGeom>
        </p:spPr>
      </p:pic>
      <p:sp>
        <p:nvSpPr>
          <p:cNvPr id="14" name="Right Arrow 13"/>
          <p:cNvSpPr/>
          <p:nvPr/>
        </p:nvSpPr>
        <p:spPr>
          <a:xfrm>
            <a:off x="1292345" y="3600432"/>
            <a:ext cx="414653" cy="5300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>
              <a:buClr>
                <a:srgbClr val="000000"/>
              </a:buClr>
              <a:buFont typeface="Arial"/>
              <a:buNone/>
            </a:pPr>
            <a:endParaRPr lang="en-US" sz="1400" kern="0">
              <a:solidFill>
                <a:srgbClr val="FFFFFF"/>
              </a:solidFill>
              <a:sym typeface="Arial"/>
            </a:endParaRPr>
          </a:p>
        </p:txBody>
      </p:sp>
      <p:sp>
        <p:nvSpPr>
          <p:cNvPr id="15" name="Right Arrow 14"/>
          <p:cNvSpPr/>
          <p:nvPr/>
        </p:nvSpPr>
        <p:spPr>
          <a:xfrm>
            <a:off x="2642516" y="3600432"/>
            <a:ext cx="414653" cy="5300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>
              <a:buClr>
                <a:srgbClr val="000000"/>
              </a:buClr>
              <a:buFont typeface="Arial"/>
              <a:buNone/>
            </a:pPr>
            <a:endParaRPr lang="en-US" sz="1400" kern="0">
              <a:solidFill>
                <a:srgbClr val="FFFFFF"/>
              </a:solidFill>
              <a:sym typeface="Arial"/>
            </a:endParaRPr>
          </a:p>
        </p:txBody>
      </p:sp>
      <p:sp>
        <p:nvSpPr>
          <p:cNvPr id="17" name="Right Arrow 16"/>
          <p:cNvSpPr/>
          <p:nvPr/>
        </p:nvSpPr>
        <p:spPr>
          <a:xfrm>
            <a:off x="6052563" y="3541950"/>
            <a:ext cx="414653" cy="530089"/>
          </a:xfrm>
          <a:prstGeom prst="rightArrow">
            <a:avLst/>
          </a:prstGeom>
          <a:solidFill>
            <a:srgbClr val="66CCFF"/>
          </a:solidFill>
          <a:ln>
            <a:solidFill>
              <a:srgbClr val="008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>
              <a:buClr>
                <a:srgbClr val="000000"/>
              </a:buClr>
              <a:buFont typeface="Arial"/>
              <a:buNone/>
            </a:pPr>
            <a:endParaRPr lang="en-US" sz="1400" kern="0">
              <a:solidFill>
                <a:srgbClr val="FFFFFF"/>
              </a:solidFill>
              <a:sym typeface="Arial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8189" y="2728131"/>
            <a:ext cx="2901694" cy="2352261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7544453" y="1230535"/>
            <a:ext cx="1480877" cy="52322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1400" kern="0" dirty="0" smtClean="0">
                <a:solidFill>
                  <a:srgbClr val="FFFF00"/>
                </a:solidFill>
                <a:ea typeface="Arial"/>
                <a:cs typeface="Arial"/>
                <a:sym typeface="Arial"/>
              </a:rPr>
              <a:t>of the next Chinese word</a:t>
            </a:r>
            <a:endParaRPr lang="en-US" sz="1400" kern="0" dirty="0">
              <a:solidFill>
                <a:srgbClr val="FFFF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23" name="Folded Corner 30">
            <a:extLst>
              <a:ext uri="{FF2B5EF4-FFF2-40B4-BE49-F238E27FC236}">
                <a16:creationId xmlns:a16="http://schemas.microsoft.com/office/drawing/2014/main" xmlns="" id="{961C9F4A-CCFB-4E17-AA2B-332CD6095B08}"/>
              </a:ext>
            </a:extLst>
          </p:cNvPr>
          <p:cNvSpPr/>
          <p:nvPr/>
        </p:nvSpPr>
        <p:spPr>
          <a:xfrm>
            <a:off x="125411" y="3182071"/>
            <a:ext cx="1051965" cy="1366809"/>
          </a:xfrm>
          <a:prstGeom prst="foldedCorner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altLang="zh-HK" sz="1200" kern="0" dirty="0" smtClean="0">
                <a:solidFill>
                  <a:srgbClr val="008E00"/>
                </a:solidFill>
                <a:cs typeface="Arial" panose="020B0604020202020204" pitchFamily="34" charset="0"/>
                <a:sym typeface="Arial"/>
              </a:rPr>
              <a:t>ST: I go </a:t>
            </a:r>
            <a:r>
              <a:rPr lang="en-US" altLang="zh-HK" sz="1200" kern="0" smtClean="0">
                <a:solidFill>
                  <a:srgbClr val="008E00"/>
                </a:solidFill>
                <a:cs typeface="Arial" panose="020B0604020202020204" pitchFamily="34" charset="0"/>
                <a:sym typeface="Arial"/>
              </a:rPr>
              <a:t>to school by bus.</a:t>
            </a:r>
            <a:endParaRPr lang="en-US" altLang="zh-HK" sz="1200" kern="0" dirty="0">
              <a:solidFill>
                <a:srgbClr val="008E00"/>
              </a:solidFill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6625844" y="1807019"/>
            <a:ext cx="2418202" cy="3947859"/>
            <a:chOff x="6585757" y="1807019"/>
            <a:chExt cx="2418202" cy="3947859"/>
          </a:xfrm>
          <a:solidFill>
            <a:schemeClr val="bg1"/>
          </a:solidFill>
        </p:grpSpPr>
        <p:sp>
          <p:nvSpPr>
            <p:cNvPr id="28" name="TextBox 27"/>
            <p:cNvSpPr txBox="1"/>
            <p:nvPr/>
          </p:nvSpPr>
          <p:spPr>
            <a:xfrm>
              <a:off x="7565822" y="2011234"/>
              <a:ext cx="1438137" cy="353943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r>
                <a:rPr lang="zh-TW" altLang="en-US" sz="1600" kern="0" dirty="0" smtClean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你</a:t>
              </a:r>
              <a:endParaRPr lang="en-US" altLang="zh-TW" sz="1600" kern="0" dirty="0" smtClean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  <a:p>
              <a:pPr defTabSz="914400">
                <a:buClr>
                  <a:srgbClr val="000000"/>
                </a:buClr>
                <a:buFont typeface="Arial"/>
                <a:buNone/>
              </a:pPr>
              <a:r>
                <a:rPr lang="zh-TW" altLang="en-US" sz="1600" kern="0" dirty="0" smtClean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我</a:t>
              </a:r>
              <a:endParaRPr lang="en-US" altLang="zh-TW" sz="1600" kern="0" dirty="0" smtClean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  <a:p>
              <a:pPr defTabSz="914400">
                <a:buClr>
                  <a:srgbClr val="000000"/>
                </a:buClr>
                <a:buFont typeface="Arial"/>
                <a:buNone/>
              </a:pPr>
              <a:r>
                <a:rPr lang="zh-TW" altLang="en-US" sz="1600" kern="0" dirty="0" smtClean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他</a:t>
              </a:r>
              <a:endParaRPr lang="en-US" altLang="zh-TW" sz="1600" kern="0" dirty="0" smtClean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  <a:p>
              <a:pPr defTabSz="914400">
                <a:buClr>
                  <a:srgbClr val="000000"/>
                </a:buClr>
                <a:buFont typeface="Arial"/>
                <a:buNone/>
              </a:pPr>
              <a:r>
                <a:rPr lang="zh-TW" altLang="en-US" sz="1600" kern="0" dirty="0" smtClean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乘</a:t>
              </a:r>
              <a:endParaRPr lang="en-US" altLang="zh-TW" sz="1600" kern="0" dirty="0" smtClean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  <a:p>
              <a:pPr defTabSz="914400">
                <a:buClr>
                  <a:srgbClr val="000000"/>
                </a:buClr>
                <a:buFont typeface="Arial"/>
                <a:buNone/>
              </a:pPr>
              <a:r>
                <a:rPr lang="zh-TW" altLang="en-US" sz="1600" kern="0" dirty="0" smtClean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走</a:t>
              </a:r>
              <a:endParaRPr lang="en-US" altLang="zh-TW" sz="1600" kern="0" dirty="0" smtClean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  <a:p>
              <a:pPr defTabSz="914400">
                <a:buClr>
                  <a:srgbClr val="000000"/>
                </a:buClr>
                <a:buFont typeface="Arial"/>
                <a:buNone/>
              </a:pPr>
              <a:r>
                <a:rPr lang="zh-TW" altLang="en-US" sz="1600" kern="0" dirty="0" smtClean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跑</a:t>
              </a:r>
              <a:endParaRPr lang="en-US" altLang="zh-TW" sz="1600" kern="0" dirty="0" smtClean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  <a:p>
              <a:pPr defTabSz="914400">
                <a:buClr>
                  <a:srgbClr val="000000"/>
                </a:buClr>
                <a:buFont typeface="Arial"/>
                <a:buNone/>
              </a:pPr>
              <a:r>
                <a:rPr lang="zh-TW" altLang="en-US" sz="1600" kern="0" dirty="0" smtClean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公車</a:t>
              </a:r>
              <a:endParaRPr lang="en-US" altLang="zh-TW" sz="1600" kern="0" dirty="0" smtClean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  <a:p>
              <a:pPr defTabSz="914400">
                <a:buClr>
                  <a:srgbClr val="000000"/>
                </a:buClr>
                <a:buFont typeface="Arial"/>
                <a:buNone/>
              </a:pPr>
              <a:r>
                <a:rPr lang="zh-TW" altLang="en-US" sz="1600" kern="0" dirty="0" smtClean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計程車</a:t>
              </a:r>
              <a:endParaRPr lang="en-US" altLang="zh-TW" sz="1600" kern="0" dirty="0" smtClean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  <a:p>
              <a:pPr defTabSz="914400">
                <a:buClr>
                  <a:srgbClr val="000000"/>
                </a:buClr>
                <a:buFont typeface="Arial"/>
                <a:buNone/>
              </a:pPr>
              <a:r>
                <a:rPr lang="zh-TW" altLang="en-US" sz="1600" kern="0" dirty="0" smtClean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火車</a:t>
              </a:r>
              <a:endParaRPr lang="en-US" altLang="zh-TW" sz="1600" kern="0" dirty="0" smtClean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  <a:p>
              <a:pPr defTabSz="914400">
                <a:buClr>
                  <a:srgbClr val="000000"/>
                </a:buClr>
                <a:buFont typeface="Arial"/>
                <a:buNone/>
              </a:pPr>
              <a:r>
                <a:rPr lang="zh-TW" altLang="en-US" sz="1600" kern="0" dirty="0" smtClean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去</a:t>
              </a:r>
              <a:endParaRPr lang="en-US" altLang="zh-TW" sz="1600" kern="0" dirty="0" smtClean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  <a:p>
              <a:pPr defTabSz="914400">
                <a:buClr>
                  <a:srgbClr val="000000"/>
                </a:buClr>
                <a:buFont typeface="Arial"/>
                <a:buNone/>
              </a:pPr>
              <a:r>
                <a:rPr lang="zh-TW" altLang="en-US" sz="1600" kern="0" dirty="0" smtClean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來</a:t>
              </a:r>
              <a:endParaRPr lang="en-US" altLang="zh-TW" sz="1600" kern="0" dirty="0" smtClean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  <a:p>
              <a:pPr defTabSz="914400">
                <a:buClr>
                  <a:srgbClr val="000000"/>
                </a:buClr>
                <a:buFont typeface="Arial"/>
                <a:buNone/>
              </a:pPr>
              <a:r>
                <a:rPr lang="zh-TW" altLang="en-US" sz="1600" kern="0" dirty="0" smtClean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學校</a:t>
              </a:r>
              <a:endParaRPr lang="en-US" altLang="zh-TW" sz="1600" kern="0" dirty="0" smtClean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  <a:p>
              <a:pPr defTabSz="914400">
                <a:buClr>
                  <a:srgbClr val="000000"/>
                </a:buClr>
                <a:buFont typeface="Arial"/>
                <a:buNone/>
              </a:pPr>
              <a:r>
                <a:rPr lang="zh-TW" altLang="en-US" sz="1600" kern="0" dirty="0" smtClean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公司</a:t>
              </a:r>
              <a:endParaRPr lang="en-US" altLang="zh-TW" sz="1600" kern="0" dirty="0" smtClean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  <a:p>
              <a:pPr defTabSz="914400">
                <a:buClr>
                  <a:srgbClr val="000000"/>
                </a:buClr>
                <a:buFont typeface="Arial"/>
                <a:buNone/>
              </a:pPr>
              <a:r>
                <a:rPr lang="zh-TW" altLang="en-US" sz="1600" kern="0" dirty="0" smtClean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公園</a:t>
              </a:r>
              <a:endParaRPr lang="en-US" sz="1600" kern="0" dirty="0" smtClean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Double Bracket 28"/>
            <p:cNvSpPr/>
            <p:nvPr/>
          </p:nvSpPr>
          <p:spPr>
            <a:xfrm>
              <a:off x="6585757" y="1807019"/>
              <a:ext cx="705678" cy="3947859"/>
            </a:xfrm>
            <a:prstGeom prst="bracketPair">
              <a:avLst/>
            </a:prstGeom>
            <a:grpFill/>
            <a:ln>
              <a:solidFill>
                <a:srgbClr val="008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914400">
                <a:buClr>
                  <a:srgbClr val="000000"/>
                </a:buClr>
                <a:buFont typeface="Arial"/>
                <a:buNone/>
              </a:pPr>
              <a:r>
                <a:rPr lang="en-US" sz="1600" kern="0" dirty="0" smtClean="0">
                  <a:solidFill>
                    <a:srgbClr val="FF0000"/>
                  </a:solidFill>
                  <a:sym typeface="Arial"/>
                </a:rPr>
                <a:t>0</a:t>
              </a:r>
            </a:p>
            <a:p>
              <a:pPr algn="ctr" defTabSz="914400">
                <a:buClr>
                  <a:srgbClr val="000000"/>
                </a:buClr>
                <a:buFont typeface="Arial"/>
                <a:buNone/>
              </a:pPr>
              <a:r>
                <a:rPr lang="en-US" altLang="zh-TW" sz="1600" kern="0" dirty="0">
                  <a:solidFill>
                    <a:srgbClr val="FF0000"/>
                  </a:solidFill>
                  <a:sym typeface="Arial"/>
                </a:rPr>
                <a:t>0</a:t>
              </a:r>
              <a:endParaRPr lang="en-US" sz="1600" kern="0" dirty="0" smtClean="0">
                <a:solidFill>
                  <a:srgbClr val="FF0000"/>
                </a:solidFill>
                <a:sym typeface="Arial"/>
              </a:endParaRPr>
            </a:p>
            <a:p>
              <a:pPr algn="ctr" defTabSz="914400">
                <a:buClr>
                  <a:srgbClr val="000000"/>
                </a:buClr>
                <a:buFont typeface="Arial"/>
                <a:buNone/>
              </a:pPr>
              <a:r>
                <a:rPr lang="en-US" sz="1600" kern="0" dirty="0" smtClean="0">
                  <a:solidFill>
                    <a:srgbClr val="FF0000"/>
                  </a:solidFill>
                  <a:sym typeface="Arial"/>
                </a:rPr>
                <a:t>0</a:t>
              </a:r>
            </a:p>
            <a:p>
              <a:pPr algn="ctr" defTabSz="914400">
                <a:buClr>
                  <a:srgbClr val="000000"/>
                </a:buClr>
                <a:buFont typeface="Arial"/>
                <a:buNone/>
              </a:pPr>
              <a:r>
                <a:rPr lang="en-US" altLang="zh-TW" sz="1600" kern="0" dirty="0" smtClean="0">
                  <a:solidFill>
                    <a:srgbClr val="FF0000"/>
                  </a:solidFill>
                  <a:sym typeface="Arial"/>
                </a:rPr>
                <a:t>0</a:t>
              </a:r>
            </a:p>
            <a:p>
              <a:pPr algn="ctr" defTabSz="914400">
                <a:buClr>
                  <a:srgbClr val="000000"/>
                </a:buClr>
                <a:buFont typeface="Arial"/>
                <a:buNone/>
              </a:pPr>
              <a:r>
                <a:rPr lang="en-US" altLang="zh-TW" sz="1600" kern="0" dirty="0" smtClean="0">
                  <a:solidFill>
                    <a:srgbClr val="FF0000"/>
                  </a:solidFill>
                  <a:sym typeface="Arial"/>
                </a:rPr>
                <a:t>0</a:t>
              </a:r>
            </a:p>
            <a:p>
              <a:pPr algn="ctr" defTabSz="914400">
                <a:buClr>
                  <a:srgbClr val="000000"/>
                </a:buClr>
                <a:buFont typeface="Arial"/>
                <a:buNone/>
              </a:pPr>
              <a:r>
                <a:rPr lang="en-US" altLang="zh-TW" sz="1600" kern="0" dirty="0" smtClean="0">
                  <a:solidFill>
                    <a:srgbClr val="FF0000"/>
                  </a:solidFill>
                  <a:sym typeface="Arial"/>
                </a:rPr>
                <a:t>0</a:t>
              </a:r>
            </a:p>
            <a:p>
              <a:pPr algn="ctr" defTabSz="914400">
                <a:buClr>
                  <a:srgbClr val="000000"/>
                </a:buClr>
                <a:buFont typeface="Arial"/>
                <a:buNone/>
              </a:pPr>
              <a:r>
                <a:rPr lang="en-US" altLang="zh-TW" sz="1600" kern="0" dirty="0" smtClean="0">
                  <a:solidFill>
                    <a:srgbClr val="FF0000"/>
                  </a:solidFill>
                  <a:sym typeface="Arial"/>
                </a:rPr>
                <a:t>0.80</a:t>
              </a:r>
            </a:p>
            <a:p>
              <a:pPr algn="ctr" defTabSz="914400">
                <a:buClr>
                  <a:srgbClr val="000000"/>
                </a:buClr>
                <a:buFont typeface="Arial"/>
                <a:buNone/>
              </a:pPr>
              <a:r>
                <a:rPr lang="en-US" altLang="zh-TW" sz="1600" kern="0" dirty="0" smtClean="0">
                  <a:solidFill>
                    <a:srgbClr val="FF0000"/>
                  </a:solidFill>
                  <a:sym typeface="Arial"/>
                </a:rPr>
                <a:t>0.10</a:t>
              </a:r>
            </a:p>
            <a:p>
              <a:pPr algn="ctr" defTabSz="914400">
                <a:buClr>
                  <a:srgbClr val="000000"/>
                </a:buClr>
                <a:buFont typeface="Arial"/>
                <a:buNone/>
              </a:pPr>
              <a:r>
                <a:rPr lang="en-US" altLang="zh-TW" sz="1600" kern="0" dirty="0" smtClean="0">
                  <a:solidFill>
                    <a:srgbClr val="FF0000"/>
                  </a:solidFill>
                  <a:sym typeface="Arial"/>
                </a:rPr>
                <a:t>0.10</a:t>
              </a:r>
            </a:p>
            <a:p>
              <a:pPr algn="ctr" defTabSz="914400">
                <a:buClr>
                  <a:srgbClr val="000000"/>
                </a:buClr>
                <a:buFont typeface="Arial"/>
                <a:buNone/>
              </a:pPr>
              <a:r>
                <a:rPr lang="en-US" altLang="zh-TW" sz="1600" kern="0" dirty="0" smtClean="0">
                  <a:solidFill>
                    <a:srgbClr val="FF0000"/>
                  </a:solidFill>
                  <a:sym typeface="Arial"/>
                </a:rPr>
                <a:t>0</a:t>
              </a:r>
            </a:p>
            <a:p>
              <a:pPr algn="ctr" defTabSz="914400">
                <a:buClr>
                  <a:srgbClr val="000000"/>
                </a:buClr>
                <a:buFont typeface="Arial"/>
                <a:buNone/>
              </a:pPr>
              <a:r>
                <a:rPr lang="en-US" altLang="zh-TW" sz="1600" kern="0" dirty="0" smtClean="0">
                  <a:solidFill>
                    <a:srgbClr val="FF0000"/>
                  </a:solidFill>
                  <a:sym typeface="Arial"/>
                </a:rPr>
                <a:t>0</a:t>
              </a:r>
            </a:p>
            <a:p>
              <a:pPr algn="ctr" defTabSz="914400">
                <a:buClr>
                  <a:srgbClr val="000000"/>
                </a:buClr>
                <a:buFont typeface="Arial"/>
                <a:buNone/>
              </a:pPr>
              <a:r>
                <a:rPr lang="en-US" altLang="zh-TW" sz="1600" kern="0" dirty="0" smtClean="0">
                  <a:solidFill>
                    <a:srgbClr val="FF0000"/>
                  </a:solidFill>
                  <a:sym typeface="Arial"/>
                </a:rPr>
                <a:t>0</a:t>
              </a:r>
            </a:p>
            <a:p>
              <a:pPr algn="ctr" defTabSz="914400">
                <a:buClr>
                  <a:srgbClr val="000000"/>
                </a:buClr>
                <a:buFont typeface="Arial"/>
                <a:buNone/>
              </a:pPr>
              <a:r>
                <a:rPr lang="en-US" altLang="zh-TW" sz="1600" kern="0" dirty="0" smtClean="0">
                  <a:solidFill>
                    <a:srgbClr val="FF0000"/>
                  </a:solidFill>
                  <a:sym typeface="Arial"/>
                </a:rPr>
                <a:t>0</a:t>
              </a:r>
            </a:p>
            <a:p>
              <a:pPr algn="ctr" defTabSz="914400">
                <a:buClr>
                  <a:srgbClr val="000000"/>
                </a:buClr>
                <a:buFont typeface="Arial"/>
                <a:buNone/>
              </a:pPr>
              <a:r>
                <a:rPr lang="en-US" altLang="zh-TW" sz="1600" kern="0" dirty="0" smtClean="0">
                  <a:solidFill>
                    <a:srgbClr val="FF0000"/>
                  </a:solidFill>
                  <a:sym typeface="Arial"/>
                </a:rPr>
                <a:t>0</a:t>
              </a:r>
            </a:p>
          </p:txBody>
        </p:sp>
      </p:grpSp>
      <p:sp>
        <p:nvSpPr>
          <p:cNvPr id="33" name="Folded Corner 30">
            <a:extLst>
              <a:ext uri="{FF2B5EF4-FFF2-40B4-BE49-F238E27FC236}">
                <a16:creationId xmlns:a16="http://schemas.microsoft.com/office/drawing/2014/main" xmlns="" id="{961C9F4A-CCFB-4E17-AA2B-332CD6095B08}"/>
              </a:ext>
            </a:extLst>
          </p:cNvPr>
          <p:cNvSpPr/>
          <p:nvPr/>
        </p:nvSpPr>
        <p:spPr>
          <a:xfrm>
            <a:off x="132698" y="4673379"/>
            <a:ext cx="1051965" cy="1366809"/>
          </a:xfrm>
          <a:prstGeom prst="foldedCorner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altLang="zh-TW" sz="1200" kern="0" dirty="0" smtClean="0">
                <a:solidFill>
                  <a:srgbClr val="FF0000"/>
                </a:solidFill>
                <a:cs typeface="Arial" panose="020B0604020202020204" pitchFamily="34" charset="0"/>
                <a:sym typeface="Arial"/>
              </a:rPr>
              <a:t>T</a:t>
            </a:r>
            <a:r>
              <a:rPr lang="en-US" altLang="zh-HK" sz="1200" kern="0" dirty="0" smtClean="0">
                <a:solidFill>
                  <a:srgbClr val="FF0000"/>
                </a:solidFill>
                <a:cs typeface="Arial" panose="020B0604020202020204" pitchFamily="34" charset="0"/>
                <a:sym typeface="Arial"/>
              </a:rPr>
              <a:t>T: </a:t>
            </a: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zh-TW" altLang="en-US" sz="1200" kern="0" dirty="0" smtClean="0">
                <a:solidFill>
                  <a:srgbClr val="FF0000"/>
                </a:solidFill>
                <a:cs typeface="Arial" panose="020B0604020202020204" pitchFamily="34" charset="0"/>
                <a:sym typeface="Arial"/>
              </a:rPr>
              <a:t>我乘</a:t>
            </a:r>
            <a:endParaRPr lang="en-US" altLang="zh-HK" sz="1200" kern="0" dirty="0">
              <a:solidFill>
                <a:srgbClr val="FF0000"/>
              </a:solidFill>
              <a:cs typeface="Arial" panose="020B0604020202020204" pitchFamily="34" charset="0"/>
              <a:sym typeface="Arial"/>
            </a:endParaRPr>
          </a:p>
        </p:txBody>
      </p:sp>
      <p:sp>
        <p:nvSpPr>
          <p:cNvPr id="34" name="Right Arrow 33"/>
          <p:cNvSpPr/>
          <p:nvPr/>
        </p:nvSpPr>
        <p:spPr>
          <a:xfrm rot="19663226">
            <a:off x="1286882" y="5004380"/>
            <a:ext cx="414653" cy="5300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>
              <a:buClr>
                <a:srgbClr val="000000"/>
              </a:buClr>
              <a:buFont typeface="Arial"/>
              <a:buNone/>
            </a:pPr>
            <a:endParaRPr lang="en-US" sz="1400" kern="0">
              <a:solidFill>
                <a:srgbClr val="FFFFFF"/>
              </a:solidFill>
              <a:sym typeface="Arial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6577563" y="3529882"/>
            <a:ext cx="1933780" cy="2647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>
              <a:buClr>
                <a:srgbClr val="000000"/>
              </a:buClr>
              <a:buFont typeface="Arial"/>
              <a:buNone/>
            </a:pPr>
            <a:endParaRPr lang="en-US" sz="1400" kern="0">
              <a:solidFill>
                <a:srgbClr val="FFFFFF"/>
              </a:solidFill>
              <a:sym typeface="Arial"/>
            </a:endParaRPr>
          </a:p>
        </p:txBody>
      </p:sp>
      <p:sp>
        <p:nvSpPr>
          <p:cNvPr id="26" name="Double Bracket 25"/>
          <p:cNvSpPr/>
          <p:nvPr/>
        </p:nvSpPr>
        <p:spPr>
          <a:xfrm>
            <a:off x="1846550" y="1690759"/>
            <a:ext cx="705678" cy="4349429"/>
          </a:xfrm>
          <a:prstGeom prst="bracketPair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1400" kern="0" dirty="0" smtClean="0">
                <a:solidFill>
                  <a:srgbClr val="008E00"/>
                </a:solidFill>
                <a:sym typeface="Arial"/>
              </a:rPr>
              <a:t>0</a:t>
            </a: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1400" kern="0" dirty="0">
                <a:solidFill>
                  <a:srgbClr val="008E00"/>
                </a:solidFill>
                <a:sym typeface="Arial"/>
              </a:rPr>
              <a:t>0</a:t>
            </a:r>
            <a:endParaRPr lang="en-US" sz="1400" kern="0" dirty="0" smtClean="0">
              <a:solidFill>
                <a:srgbClr val="008E00"/>
              </a:solidFill>
              <a:sym typeface="Arial"/>
            </a:endParaRP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1400" kern="0" dirty="0">
                <a:solidFill>
                  <a:srgbClr val="008E00"/>
                </a:solidFill>
                <a:sym typeface="Arial"/>
              </a:rPr>
              <a:t>1</a:t>
            </a:r>
            <a:endParaRPr lang="en-US" sz="1400" kern="0" dirty="0" smtClean="0">
              <a:solidFill>
                <a:srgbClr val="008E00"/>
              </a:solidFill>
              <a:sym typeface="Arial"/>
            </a:endParaRP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1400" kern="0" dirty="0">
                <a:solidFill>
                  <a:srgbClr val="008E00"/>
                </a:solidFill>
                <a:sym typeface="Arial"/>
              </a:rPr>
              <a:t>0</a:t>
            </a:r>
            <a:endParaRPr lang="en-US" sz="1400" kern="0" dirty="0" smtClean="0">
              <a:solidFill>
                <a:srgbClr val="008E00"/>
              </a:solidFill>
              <a:sym typeface="Arial"/>
            </a:endParaRP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1400" kern="0" dirty="0">
                <a:solidFill>
                  <a:srgbClr val="008E00"/>
                </a:solidFill>
                <a:sym typeface="Arial"/>
              </a:rPr>
              <a:t>1</a:t>
            </a:r>
            <a:endParaRPr lang="en-US" sz="1400" kern="0" dirty="0" smtClean="0">
              <a:solidFill>
                <a:srgbClr val="008E00"/>
              </a:solidFill>
              <a:sym typeface="Arial"/>
            </a:endParaRP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1400" kern="0" dirty="0" smtClean="0">
                <a:solidFill>
                  <a:srgbClr val="008E00"/>
                </a:solidFill>
                <a:sym typeface="Arial"/>
              </a:rPr>
              <a:t>0</a:t>
            </a: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1400" kern="0" dirty="0">
                <a:solidFill>
                  <a:srgbClr val="008E00"/>
                </a:solidFill>
                <a:sym typeface="Arial"/>
              </a:rPr>
              <a:t>0</a:t>
            </a:r>
            <a:endParaRPr lang="en-US" sz="1400" kern="0" dirty="0" smtClean="0">
              <a:solidFill>
                <a:srgbClr val="008E00"/>
              </a:solidFill>
              <a:sym typeface="Arial"/>
            </a:endParaRP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1400" kern="0" dirty="0" smtClean="0">
                <a:solidFill>
                  <a:srgbClr val="008E00"/>
                </a:solidFill>
                <a:sym typeface="Arial"/>
              </a:rPr>
              <a:t>0</a:t>
            </a: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1400" kern="0" dirty="0" smtClean="0">
                <a:solidFill>
                  <a:srgbClr val="008E00"/>
                </a:solidFill>
                <a:sym typeface="Arial"/>
              </a:rPr>
              <a:t>1</a:t>
            </a: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1400" kern="0" dirty="0" smtClean="0">
                <a:solidFill>
                  <a:srgbClr val="008E00"/>
                </a:solidFill>
                <a:sym typeface="Arial"/>
              </a:rPr>
              <a:t>0</a:t>
            </a: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1400" kern="0" dirty="0" smtClean="0">
                <a:solidFill>
                  <a:srgbClr val="008E00"/>
                </a:solidFill>
                <a:sym typeface="Arial"/>
              </a:rPr>
              <a:t>0</a:t>
            </a: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1400" kern="0" dirty="0" smtClean="0">
                <a:solidFill>
                  <a:srgbClr val="008E00"/>
                </a:solidFill>
                <a:sym typeface="Arial"/>
              </a:rPr>
              <a:t>1</a:t>
            </a: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1400" kern="0" dirty="0" smtClean="0">
                <a:solidFill>
                  <a:srgbClr val="008E00"/>
                </a:solidFill>
                <a:sym typeface="Arial"/>
              </a:rPr>
              <a:t>0</a:t>
            </a: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1400" kern="0" dirty="0" smtClean="0">
                <a:solidFill>
                  <a:srgbClr val="008E00"/>
                </a:solidFill>
                <a:sym typeface="Arial"/>
              </a:rPr>
              <a:t>1</a:t>
            </a: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1400" kern="0" dirty="0" smtClean="0">
                <a:solidFill>
                  <a:srgbClr val="008E00"/>
                </a:solidFill>
                <a:sym typeface="Arial"/>
              </a:rPr>
              <a:t>0</a:t>
            </a: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1400" kern="0" dirty="0" smtClean="0">
                <a:solidFill>
                  <a:srgbClr val="008E00"/>
                </a:solidFill>
                <a:sym typeface="Arial"/>
              </a:rPr>
              <a:t>1</a:t>
            </a: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1400" kern="0" dirty="0" smtClean="0">
                <a:solidFill>
                  <a:srgbClr val="008E00"/>
                </a:solidFill>
                <a:sym typeface="Arial"/>
              </a:rPr>
              <a:t>0</a:t>
            </a: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1400" kern="0" dirty="0" smtClean="0">
                <a:solidFill>
                  <a:srgbClr val="008E00"/>
                </a:solidFill>
                <a:sym typeface="Arial"/>
              </a:rPr>
              <a:t>1</a:t>
            </a: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1400" kern="0" dirty="0" smtClean="0">
                <a:solidFill>
                  <a:srgbClr val="008E00"/>
                </a:solidFill>
                <a:sym typeface="Arial"/>
              </a:rPr>
              <a:t>0</a:t>
            </a: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1400" kern="0" dirty="0" smtClean="0">
                <a:solidFill>
                  <a:srgbClr val="008E00"/>
                </a:solidFill>
                <a:sym typeface="Arial"/>
              </a:rPr>
              <a:t>1</a:t>
            </a: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1400" kern="0" dirty="0">
                <a:solidFill>
                  <a:srgbClr val="008E00"/>
                </a:solidFill>
                <a:sym typeface="Arial"/>
              </a:rPr>
              <a:t>0</a:t>
            </a:r>
            <a:endParaRPr lang="en-US" sz="1400" kern="0" dirty="0" smtClean="0">
              <a:solidFill>
                <a:srgbClr val="008E00"/>
              </a:solidFill>
              <a:sym typeface="Arial"/>
            </a:endParaRPr>
          </a:p>
        </p:txBody>
      </p:sp>
      <p:sp>
        <p:nvSpPr>
          <p:cNvPr id="30" name="Double Bracket 29"/>
          <p:cNvSpPr/>
          <p:nvPr/>
        </p:nvSpPr>
        <p:spPr>
          <a:xfrm>
            <a:off x="1847805" y="1690758"/>
            <a:ext cx="705678" cy="4349429"/>
          </a:xfrm>
          <a:prstGeom prst="bracketPair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altLang="zh-TW" sz="1400" kern="0" dirty="0" smtClean="0">
                <a:solidFill>
                  <a:srgbClr val="FF0000"/>
                </a:solidFill>
                <a:sym typeface="Arial"/>
              </a:rPr>
              <a:t>0</a:t>
            </a:r>
            <a:endParaRPr lang="en-US" sz="1400" kern="0" dirty="0" smtClean="0">
              <a:solidFill>
                <a:srgbClr val="FF0000"/>
              </a:solidFill>
              <a:sym typeface="Arial"/>
            </a:endParaRP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altLang="zh-TW" sz="1400" kern="0" dirty="0" smtClean="0">
                <a:solidFill>
                  <a:srgbClr val="FF0000"/>
                </a:solidFill>
                <a:sym typeface="Arial"/>
              </a:rPr>
              <a:t>1</a:t>
            </a:r>
            <a:endParaRPr lang="en-US" sz="1400" kern="0" dirty="0" smtClean="0">
              <a:solidFill>
                <a:srgbClr val="FF0000"/>
              </a:solidFill>
              <a:sym typeface="Arial"/>
            </a:endParaRP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altLang="zh-TW" sz="1400" kern="0" dirty="0">
                <a:solidFill>
                  <a:srgbClr val="FF0000"/>
                </a:solidFill>
                <a:sym typeface="Arial"/>
              </a:rPr>
              <a:t>1</a:t>
            </a:r>
            <a:endParaRPr lang="en-US" sz="1400" kern="0" dirty="0" smtClean="0">
              <a:solidFill>
                <a:srgbClr val="FF0000"/>
              </a:solidFill>
              <a:sym typeface="Arial"/>
            </a:endParaRP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altLang="zh-TW" sz="1400" kern="0" dirty="0">
                <a:solidFill>
                  <a:srgbClr val="FF0000"/>
                </a:solidFill>
                <a:sym typeface="Arial"/>
              </a:rPr>
              <a:t>0</a:t>
            </a:r>
            <a:endParaRPr lang="en-US" sz="1400" kern="0" dirty="0" smtClean="0">
              <a:solidFill>
                <a:srgbClr val="FF0000"/>
              </a:solidFill>
              <a:sym typeface="Arial"/>
            </a:endParaRP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altLang="zh-TW" sz="1400" kern="0" dirty="0" smtClean="0">
                <a:solidFill>
                  <a:srgbClr val="FF0000"/>
                </a:solidFill>
                <a:sym typeface="Arial"/>
              </a:rPr>
              <a:t>0</a:t>
            </a:r>
            <a:endParaRPr lang="en-US" sz="1400" kern="0" dirty="0" smtClean="0">
              <a:solidFill>
                <a:srgbClr val="FF0000"/>
              </a:solidFill>
              <a:sym typeface="Arial"/>
            </a:endParaRP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altLang="zh-TW" sz="1400" kern="0" dirty="0">
                <a:solidFill>
                  <a:srgbClr val="FF0000"/>
                </a:solidFill>
                <a:sym typeface="Arial"/>
              </a:rPr>
              <a:t>1</a:t>
            </a:r>
            <a:endParaRPr lang="en-US" sz="1400" kern="0" dirty="0" smtClean="0">
              <a:solidFill>
                <a:srgbClr val="FF0000"/>
              </a:solidFill>
              <a:sym typeface="Arial"/>
            </a:endParaRP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1400" kern="0" dirty="0">
                <a:solidFill>
                  <a:srgbClr val="FF0000"/>
                </a:solidFill>
                <a:sym typeface="Arial"/>
              </a:rPr>
              <a:t>0</a:t>
            </a:r>
            <a:endParaRPr lang="en-US" sz="1400" kern="0" dirty="0" smtClean="0">
              <a:solidFill>
                <a:srgbClr val="FF0000"/>
              </a:solidFill>
              <a:sym typeface="Arial"/>
            </a:endParaRP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1400" kern="0" dirty="0" smtClean="0">
                <a:solidFill>
                  <a:srgbClr val="FF0000"/>
                </a:solidFill>
                <a:sym typeface="Arial"/>
              </a:rPr>
              <a:t>0</a:t>
            </a: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1400" kern="0" dirty="0" smtClean="0">
                <a:solidFill>
                  <a:srgbClr val="FF0000"/>
                </a:solidFill>
                <a:sym typeface="Arial"/>
              </a:rPr>
              <a:t>1</a:t>
            </a: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1400" kern="0" dirty="0" smtClean="0">
                <a:solidFill>
                  <a:srgbClr val="FF0000"/>
                </a:solidFill>
                <a:sym typeface="Arial"/>
              </a:rPr>
              <a:t>0</a:t>
            </a: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1400" kern="0" dirty="0" smtClean="0">
                <a:solidFill>
                  <a:srgbClr val="FF0000"/>
                </a:solidFill>
                <a:sym typeface="Arial"/>
              </a:rPr>
              <a:t>0</a:t>
            </a: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1400" kern="0" dirty="0" smtClean="0">
                <a:solidFill>
                  <a:srgbClr val="FF0000"/>
                </a:solidFill>
                <a:sym typeface="Arial"/>
              </a:rPr>
              <a:t>1</a:t>
            </a: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altLang="zh-TW" sz="1400" kern="0" dirty="0">
                <a:solidFill>
                  <a:srgbClr val="FF0000"/>
                </a:solidFill>
                <a:sym typeface="Arial"/>
              </a:rPr>
              <a:t>1</a:t>
            </a:r>
            <a:endParaRPr lang="en-US" sz="1400" kern="0" dirty="0" smtClean="0">
              <a:solidFill>
                <a:srgbClr val="FF0000"/>
              </a:solidFill>
              <a:sym typeface="Arial"/>
            </a:endParaRP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altLang="zh-TW" sz="1400" kern="0" dirty="0">
                <a:solidFill>
                  <a:srgbClr val="FF0000"/>
                </a:solidFill>
                <a:sym typeface="Arial"/>
              </a:rPr>
              <a:t>0</a:t>
            </a:r>
            <a:endParaRPr lang="en-US" sz="1400" kern="0" dirty="0" smtClean="0">
              <a:solidFill>
                <a:srgbClr val="FF0000"/>
              </a:solidFill>
              <a:sym typeface="Arial"/>
            </a:endParaRP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altLang="zh-TW" sz="1400" kern="0" dirty="0">
                <a:solidFill>
                  <a:srgbClr val="FF0000"/>
                </a:solidFill>
                <a:sym typeface="Arial"/>
              </a:rPr>
              <a:t>1</a:t>
            </a:r>
            <a:endParaRPr lang="en-US" sz="1400" kern="0" dirty="0" smtClean="0">
              <a:solidFill>
                <a:srgbClr val="FF0000"/>
              </a:solidFill>
              <a:sym typeface="Arial"/>
            </a:endParaRP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altLang="zh-TW" sz="1400" kern="0" dirty="0">
                <a:solidFill>
                  <a:srgbClr val="FF0000"/>
                </a:solidFill>
                <a:sym typeface="Arial"/>
              </a:rPr>
              <a:t>0</a:t>
            </a:r>
            <a:endParaRPr lang="en-US" sz="1400" kern="0" dirty="0" smtClean="0">
              <a:solidFill>
                <a:srgbClr val="FF0000"/>
              </a:solidFill>
              <a:sym typeface="Arial"/>
            </a:endParaRP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altLang="zh-TW" sz="1400" kern="0" dirty="0">
                <a:solidFill>
                  <a:srgbClr val="FF0000"/>
                </a:solidFill>
                <a:sym typeface="Arial"/>
              </a:rPr>
              <a:t>1</a:t>
            </a:r>
            <a:endParaRPr lang="en-US" sz="1400" kern="0" dirty="0" smtClean="0">
              <a:solidFill>
                <a:srgbClr val="FF0000"/>
              </a:solidFill>
              <a:sym typeface="Arial"/>
            </a:endParaRP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1400" kern="0" dirty="0" smtClean="0">
                <a:solidFill>
                  <a:srgbClr val="FF0000"/>
                </a:solidFill>
                <a:sym typeface="Arial"/>
              </a:rPr>
              <a:t>1</a:t>
            </a: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1400" kern="0" dirty="0" smtClean="0">
                <a:solidFill>
                  <a:srgbClr val="FF0000"/>
                </a:solidFill>
                <a:sym typeface="Arial"/>
              </a:rPr>
              <a:t>0</a:t>
            </a: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1400" kern="0" dirty="0" smtClean="0">
                <a:solidFill>
                  <a:srgbClr val="FF0000"/>
                </a:solidFill>
                <a:sym typeface="Arial"/>
              </a:rPr>
              <a:t>1</a:t>
            </a: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1400" kern="0" dirty="0">
                <a:solidFill>
                  <a:srgbClr val="FF0000"/>
                </a:solidFill>
                <a:sym typeface="Arial"/>
              </a:rPr>
              <a:t>0</a:t>
            </a:r>
            <a:endParaRPr lang="en-US" sz="1400" kern="0" dirty="0" smtClean="0">
              <a:solidFill>
                <a:srgbClr val="FF0000"/>
              </a:solidFill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57136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8" grpId="0" animBg="1"/>
      <p:bldP spid="3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 txBox="1">
            <a:spLocks noGrp="1"/>
          </p:cNvSpPr>
          <p:nvPr>
            <p:ph type="title"/>
          </p:nvPr>
        </p:nvSpPr>
        <p:spPr>
          <a:xfrm>
            <a:off x="490250" y="701800"/>
            <a:ext cx="6279040" cy="545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/>
            <a:r>
              <a:rPr lang="zh-CN" altLang="en-US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重要概念</a:t>
            </a:r>
            <a:endParaRPr lang="en-US" altLang="zh-HK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174750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/>
          <p:cNvGrpSpPr/>
          <p:nvPr/>
        </p:nvGrpSpPr>
        <p:grpSpPr>
          <a:xfrm>
            <a:off x="6625844" y="1807019"/>
            <a:ext cx="2418202" cy="3947859"/>
            <a:chOff x="6585757" y="1807019"/>
            <a:chExt cx="2418202" cy="3947859"/>
          </a:xfrm>
          <a:solidFill>
            <a:schemeClr val="bg1"/>
          </a:solidFill>
        </p:grpSpPr>
        <p:sp>
          <p:nvSpPr>
            <p:cNvPr id="28" name="TextBox 27"/>
            <p:cNvSpPr txBox="1"/>
            <p:nvPr/>
          </p:nvSpPr>
          <p:spPr>
            <a:xfrm>
              <a:off x="7565822" y="2011234"/>
              <a:ext cx="1438137" cy="353943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r>
                <a:rPr lang="zh-TW" altLang="en-US" sz="1600" kern="0" dirty="0" smtClean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你</a:t>
              </a:r>
              <a:endParaRPr lang="en-US" altLang="zh-TW" sz="1600" kern="0" dirty="0" smtClean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  <a:p>
              <a:pPr defTabSz="914400">
                <a:buClr>
                  <a:srgbClr val="000000"/>
                </a:buClr>
                <a:buFont typeface="Arial"/>
                <a:buNone/>
              </a:pPr>
              <a:r>
                <a:rPr lang="zh-TW" altLang="en-US" sz="1600" kern="0" dirty="0" smtClean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我</a:t>
              </a:r>
              <a:endParaRPr lang="en-US" altLang="zh-TW" sz="1600" kern="0" dirty="0" smtClean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  <a:p>
              <a:pPr defTabSz="914400">
                <a:buClr>
                  <a:srgbClr val="000000"/>
                </a:buClr>
                <a:buFont typeface="Arial"/>
                <a:buNone/>
              </a:pPr>
              <a:r>
                <a:rPr lang="zh-TW" altLang="en-US" sz="1600" kern="0" dirty="0" smtClean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他</a:t>
              </a:r>
              <a:endParaRPr lang="en-US" altLang="zh-TW" sz="1600" kern="0" dirty="0" smtClean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  <a:p>
              <a:pPr defTabSz="914400">
                <a:buClr>
                  <a:srgbClr val="000000"/>
                </a:buClr>
                <a:buFont typeface="Arial"/>
                <a:buNone/>
              </a:pPr>
              <a:r>
                <a:rPr lang="zh-TW" altLang="en-US" sz="1600" kern="0" dirty="0" smtClean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乘</a:t>
              </a:r>
              <a:endParaRPr lang="en-US" altLang="zh-TW" sz="1600" kern="0" dirty="0" smtClean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  <a:p>
              <a:pPr defTabSz="914400">
                <a:buClr>
                  <a:srgbClr val="000000"/>
                </a:buClr>
                <a:buFont typeface="Arial"/>
                <a:buNone/>
              </a:pPr>
              <a:r>
                <a:rPr lang="zh-TW" altLang="en-US" sz="1600" kern="0" dirty="0" smtClean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走</a:t>
              </a:r>
              <a:endParaRPr lang="en-US" altLang="zh-TW" sz="1600" kern="0" dirty="0" smtClean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  <a:p>
              <a:pPr defTabSz="914400">
                <a:buClr>
                  <a:srgbClr val="000000"/>
                </a:buClr>
                <a:buFont typeface="Arial"/>
                <a:buNone/>
              </a:pPr>
              <a:r>
                <a:rPr lang="zh-TW" altLang="en-US" sz="1600" kern="0" dirty="0" smtClean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跑</a:t>
              </a:r>
              <a:endParaRPr lang="en-US" altLang="zh-TW" sz="1600" kern="0" dirty="0" smtClean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  <a:p>
              <a:pPr defTabSz="914400">
                <a:buClr>
                  <a:srgbClr val="000000"/>
                </a:buClr>
                <a:buFont typeface="Arial"/>
                <a:buNone/>
              </a:pPr>
              <a:r>
                <a:rPr lang="zh-TW" altLang="en-US" sz="1600" kern="0" dirty="0" smtClean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公車</a:t>
              </a:r>
              <a:endParaRPr lang="en-US" altLang="zh-TW" sz="1600" kern="0" dirty="0" smtClean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  <a:p>
              <a:pPr defTabSz="914400">
                <a:buClr>
                  <a:srgbClr val="000000"/>
                </a:buClr>
                <a:buFont typeface="Arial"/>
                <a:buNone/>
              </a:pPr>
              <a:r>
                <a:rPr lang="zh-TW" altLang="en-US" sz="1600" kern="0" dirty="0" smtClean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計程車</a:t>
              </a:r>
              <a:endParaRPr lang="en-US" altLang="zh-TW" sz="1600" kern="0" dirty="0" smtClean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  <a:p>
              <a:pPr defTabSz="914400">
                <a:buClr>
                  <a:srgbClr val="000000"/>
                </a:buClr>
                <a:buFont typeface="Arial"/>
                <a:buNone/>
              </a:pPr>
              <a:r>
                <a:rPr lang="zh-TW" altLang="en-US" sz="1600" kern="0" dirty="0" smtClean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火車</a:t>
              </a:r>
              <a:endParaRPr lang="en-US" altLang="zh-TW" sz="1600" kern="0" dirty="0" smtClean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  <a:p>
              <a:pPr defTabSz="914400">
                <a:buClr>
                  <a:srgbClr val="000000"/>
                </a:buClr>
                <a:buFont typeface="Arial"/>
                <a:buNone/>
              </a:pPr>
              <a:r>
                <a:rPr lang="zh-TW" altLang="en-US" sz="1600" kern="0" dirty="0" smtClean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去</a:t>
              </a:r>
              <a:endParaRPr lang="en-US" altLang="zh-TW" sz="1600" kern="0" dirty="0" smtClean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  <a:p>
              <a:pPr defTabSz="914400">
                <a:buClr>
                  <a:srgbClr val="000000"/>
                </a:buClr>
                <a:buFont typeface="Arial"/>
                <a:buNone/>
              </a:pPr>
              <a:r>
                <a:rPr lang="zh-TW" altLang="en-US" sz="1600" kern="0" dirty="0" smtClean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來</a:t>
              </a:r>
              <a:endParaRPr lang="en-US" altLang="zh-TW" sz="1600" kern="0" dirty="0" smtClean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  <a:p>
              <a:pPr defTabSz="914400">
                <a:buClr>
                  <a:srgbClr val="000000"/>
                </a:buClr>
                <a:buFont typeface="Arial"/>
                <a:buNone/>
              </a:pPr>
              <a:r>
                <a:rPr lang="zh-TW" altLang="en-US" sz="1600" kern="0" dirty="0" smtClean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學校</a:t>
              </a:r>
              <a:endParaRPr lang="en-US" altLang="zh-TW" sz="1600" kern="0" dirty="0" smtClean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  <a:p>
              <a:pPr defTabSz="914400">
                <a:buClr>
                  <a:srgbClr val="000000"/>
                </a:buClr>
                <a:buFont typeface="Arial"/>
                <a:buNone/>
              </a:pPr>
              <a:r>
                <a:rPr lang="zh-TW" altLang="en-US" sz="1600" kern="0" dirty="0" smtClean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公司</a:t>
              </a:r>
              <a:endParaRPr lang="en-US" altLang="zh-TW" sz="1600" kern="0" dirty="0" smtClean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  <a:p>
              <a:pPr defTabSz="914400">
                <a:buClr>
                  <a:srgbClr val="000000"/>
                </a:buClr>
                <a:buFont typeface="Arial"/>
                <a:buNone/>
              </a:pPr>
              <a:r>
                <a:rPr lang="zh-TW" altLang="en-US" sz="1600" kern="0" dirty="0" smtClean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公園</a:t>
              </a:r>
              <a:endParaRPr lang="en-US" sz="1600" kern="0" dirty="0" smtClean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Double Bracket 28"/>
            <p:cNvSpPr/>
            <p:nvPr/>
          </p:nvSpPr>
          <p:spPr>
            <a:xfrm>
              <a:off x="6585757" y="1807019"/>
              <a:ext cx="705678" cy="3947859"/>
            </a:xfrm>
            <a:prstGeom prst="bracketPair">
              <a:avLst/>
            </a:prstGeom>
            <a:grpFill/>
            <a:ln>
              <a:solidFill>
                <a:srgbClr val="008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914400">
                <a:buClr>
                  <a:srgbClr val="000000"/>
                </a:buClr>
                <a:buFont typeface="Arial"/>
                <a:buNone/>
              </a:pPr>
              <a:r>
                <a:rPr lang="en-US" sz="1600" kern="0" dirty="0" smtClean="0">
                  <a:solidFill>
                    <a:srgbClr val="008E00"/>
                  </a:solidFill>
                  <a:sym typeface="Arial"/>
                </a:rPr>
                <a:t>0</a:t>
              </a:r>
            </a:p>
            <a:p>
              <a:pPr algn="ctr" defTabSz="914400">
                <a:buClr>
                  <a:srgbClr val="000000"/>
                </a:buClr>
                <a:buFont typeface="Arial"/>
                <a:buNone/>
              </a:pPr>
              <a:r>
                <a:rPr lang="en-US" altLang="zh-TW" sz="1600" kern="0" dirty="0">
                  <a:solidFill>
                    <a:srgbClr val="008E00"/>
                  </a:solidFill>
                  <a:sym typeface="Arial"/>
                </a:rPr>
                <a:t>0</a:t>
              </a:r>
              <a:endParaRPr lang="en-US" sz="1600" kern="0" dirty="0" smtClean="0">
                <a:solidFill>
                  <a:srgbClr val="008E00"/>
                </a:solidFill>
                <a:sym typeface="Arial"/>
              </a:endParaRPr>
            </a:p>
            <a:p>
              <a:pPr algn="ctr" defTabSz="914400">
                <a:buClr>
                  <a:srgbClr val="000000"/>
                </a:buClr>
                <a:buFont typeface="Arial"/>
                <a:buNone/>
              </a:pPr>
              <a:r>
                <a:rPr lang="en-US" sz="1600" kern="0" dirty="0" smtClean="0">
                  <a:solidFill>
                    <a:srgbClr val="008E00"/>
                  </a:solidFill>
                  <a:sym typeface="Arial"/>
                </a:rPr>
                <a:t>0</a:t>
              </a:r>
            </a:p>
            <a:p>
              <a:pPr algn="ctr" defTabSz="914400">
                <a:buClr>
                  <a:srgbClr val="000000"/>
                </a:buClr>
                <a:buFont typeface="Arial"/>
                <a:buNone/>
              </a:pPr>
              <a:r>
                <a:rPr lang="en-US" altLang="zh-TW" sz="1600" kern="0" dirty="0" smtClean="0">
                  <a:solidFill>
                    <a:srgbClr val="008E00"/>
                  </a:solidFill>
                  <a:sym typeface="Arial"/>
                </a:rPr>
                <a:t>0</a:t>
              </a:r>
            </a:p>
            <a:p>
              <a:pPr algn="ctr" defTabSz="914400">
                <a:buClr>
                  <a:srgbClr val="000000"/>
                </a:buClr>
                <a:buFont typeface="Arial"/>
                <a:buNone/>
              </a:pPr>
              <a:r>
                <a:rPr lang="en-US" altLang="zh-TW" sz="1600" kern="0" dirty="0" smtClean="0">
                  <a:solidFill>
                    <a:srgbClr val="008E00"/>
                  </a:solidFill>
                  <a:sym typeface="Arial"/>
                </a:rPr>
                <a:t>0</a:t>
              </a:r>
            </a:p>
            <a:p>
              <a:pPr algn="ctr" defTabSz="914400">
                <a:buClr>
                  <a:srgbClr val="000000"/>
                </a:buClr>
                <a:buFont typeface="Arial"/>
                <a:buNone/>
              </a:pPr>
              <a:r>
                <a:rPr lang="en-US" altLang="zh-TW" sz="1600" kern="0" dirty="0" smtClean="0">
                  <a:solidFill>
                    <a:srgbClr val="008E00"/>
                  </a:solidFill>
                  <a:sym typeface="Arial"/>
                </a:rPr>
                <a:t>0</a:t>
              </a:r>
            </a:p>
            <a:p>
              <a:pPr algn="ctr" defTabSz="914400">
                <a:buClr>
                  <a:srgbClr val="000000"/>
                </a:buClr>
                <a:buFont typeface="Arial"/>
                <a:buNone/>
              </a:pPr>
              <a:r>
                <a:rPr lang="en-US" altLang="zh-TW" sz="1600" kern="0" dirty="0" smtClean="0">
                  <a:solidFill>
                    <a:srgbClr val="008E00"/>
                  </a:solidFill>
                  <a:sym typeface="Arial"/>
                </a:rPr>
                <a:t>0.80</a:t>
              </a:r>
            </a:p>
            <a:p>
              <a:pPr algn="ctr" defTabSz="914400">
                <a:buClr>
                  <a:srgbClr val="000000"/>
                </a:buClr>
                <a:buFont typeface="Arial"/>
                <a:buNone/>
              </a:pPr>
              <a:r>
                <a:rPr lang="en-US" altLang="zh-TW" sz="1600" kern="0" dirty="0" smtClean="0">
                  <a:solidFill>
                    <a:srgbClr val="008E00"/>
                  </a:solidFill>
                  <a:sym typeface="Arial"/>
                </a:rPr>
                <a:t>0.10</a:t>
              </a:r>
            </a:p>
            <a:p>
              <a:pPr algn="ctr" defTabSz="914400">
                <a:buClr>
                  <a:srgbClr val="000000"/>
                </a:buClr>
                <a:buFont typeface="Arial"/>
                <a:buNone/>
              </a:pPr>
              <a:r>
                <a:rPr lang="en-US" altLang="zh-TW" sz="1600" kern="0" dirty="0" smtClean="0">
                  <a:solidFill>
                    <a:srgbClr val="008E00"/>
                  </a:solidFill>
                  <a:sym typeface="Arial"/>
                </a:rPr>
                <a:t>0.10</a:t>
              </a:r>
            </a:p>
            <a:p>
              <a:pPr algn="ctr" defTabSz="914400">
                <a:buClr>
                  <a:srgbClr val="000000"/>
                </a:buClr>
                <a:buFont typeface="Arial"/>
                <a:buNone/>
              </a:pPr>
              <a:r>
                <a:rPr lang="en-US" altLang="zh-TW" sz="1600" kern="0" dirty="0" smtClean="0">
                  <a:solidFill>
                    <a:srgbClr val="008E00"/>
                  </a:solidFill>
                  <a:sym typeface="Arial"/>
                </a:rPr>
                <a:t>0</a:t>
              </a:r>
            </a:p>
            <a:p>
              <a:pPr algn="ctr" defTabSz="914400">
                <a:buClr>
                  <a:srgbClr val="000000"/>
                </a:buClr>
                <a:buFont typeface="Arial"/>
                <a:buNone/>
              </a:pPr>
              <a:r>
                <a:rPr lang="en-US" altLang="zh-TW" sz="1600" kern="0" dirty="0" smtClean="0">
                  <a:solidFill>
                    <a:srgbClr val="008E00"/>
                  </a:solidFill>
                  <a:sym typeface="Arial"/>
                </a:rPr>
                <a:t>0</a:t>
              </a:r>
            </a:p>
            <a:p>
              <a:pPr algn="ctr" defTabSz="914400">
                <a:buClr>
                  <a:srgbClr val="000000"/>
                </a:buClr>
                <a:buFont typeface="Arial"/>
                <a:buNone/>
              </a:pPr>
              <a:r>
                <a:rPr lang="en-US" altLang="zh-TW" sz="1600" kern="0" dirty="0" smtClean="0">
                  <a:solidFill>
                    <a:srgbClr val="008E00"/>
                  </a:solidFill>
                  <a:sym typeface="Arial"/>
                </a:rPr>
                <a:t>0</a:t>
              </a:r>
            </a:p>
            <a:p>
              <a:pPr algn="ctr" defTabSz="914400">
                <a:buClr>
                  <a:srgbClr val="000000"/>
                </a:buClr>
                <a:buFont typeface="Arial"/>
                <a:buNone/>
              </a:pPr>
              <a:r>
                <a:rPr lang="en-US" altLang="zh-TW" sz="1600" kern="0" dirty="0" smtClean="0">
                  <a:solidFill>
                    <a:srgbClr val="008E00"/>
                  </a:solidFill>
                  <a:sym typeface="Arial"/>
                </a:rPr>
                <a:t>0</a:t>
              </a:r>
            </a:p>
            <a:p>
              <a:pPr algn="ctr" defTabSz="914400">
                <a:buClr>
                  <a:srgbClr val="000000"/>
                </a:buClr>
                <a:buFont typeface="Arial"/>
                <a:buNone/>
              </a:pPr>
              <a:r>
                <a:rPr lang="en-US" altLang="zh-TW" sz="1600" kern="0" dirty="0" smtClean="0">
                  <a:solidFill>
                    <a:srgbClr val="008E00"/>
                  </a:solidFill>
                  <a:sym typeface="Arial"/>
                </a:rPr>
                <a:t>0</a:t>
              </a: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6625844" y="1807019"/>
            <a:ext cx="2418202" cy="3947859"/>
            <a:chOff x="6585757" y="1807019"/>
            <a:chExt cx="2418202" cy="3947859"/>
          </a:xfrm>
          <a:solidFill>
            <a:schemeClr val="bg1"/>
          </a:solidFill>
        </p:grpSpPr>
        <p:sp>
          <p:nvSpPr>
            <p:cNvPr id="36" name="TextBox 35"/>
            <p:cNvSpPr txBox="1"/>
            <p:nvPr/>
          </p:nvSpPr>
          <p:spPr>
            <a:xfrm>
              <a:off x="7565822" y="2011234"/>
              <a:ext cx="1438137" cy="353943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r>
                <a:rPr lang="zh-TW" altLang="en-US" sz="1600" kern="0" dirty="0" smtClean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你</a:t>
              </a:r>
              <a:endParaRPr lang="en-US" altLang="zh-TW" sz="1600" kern="0" dirty="0" smtClean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  <a:p>
              <a:pPr defTabSz="914400">
                <a:buClr>
                  <a:srgbClr val="000000"/>
                </a:buClr>
                <a:buFont typeface="Arial"/>
                <a:buNone/>
              </a:pPr>
              <a:r>
                <a:rPr lang="zh-TW" altLang="en-US" sz="1600" kern="0" dirty="0" smtClean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我</a:t>
              </a:r>
              <a:endParaRPr lang="en-US" altLang="zh-TW" sz="1600" kern="0" dirty="0" smtClean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  <a:p>
              <a:pPr defTabSz="914400">
                <a:buClr>
                  <a:srgbClr val="000000"/>
                </a:buClr>
                <a:buFont typeface="Arial"/>
                <a:buNone/>
              </a:pPr>
              <a:r>
                <a:rPr lang="zh-TW" altLang="en-US" sz="1600" kern="0" dirty="0" smtClean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他</a:t>
              </a:r>
              <a:endParaRPr lang="en-US" altLang="zh-TW" sz="1600" kern="0" dirty="0" smtClean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  <a:p>
              <a:pPr defTabSz="914400">
                <a:buClr>
                  <a:srgbClr val="000000"/>
                </a:buClr>
                <a:buFont typeface="Arial"/>
                <a:buNone/>
              </a:pPr>
              <a:r>
                <a:rPr lang="zh-TW" altLang="en-US" sz="1600" kern="0" dirty="0" smtClean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乘</a:t>
              </a:r>
              <a:endParaRPr lang="en-US" altLang="zh-TW" sz="1600" kern="0" dirty="0" smtClean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  <a:p>
              <a:pPr defTabSz="914400">
                <a:buClr>
                  <a:srgbClr val="000000"/>
                </a:buClr>
                <a:buFont typeface="Arial"/>
                <a:buNone/>
              </a:pPr>
              <a:r>
                <a:rPr lang="zh-TW" altLang="en-US" sz="1600" kern="0" dirty="0" smtClean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走</a:t>
              </a:r>
              <a:endParaRPr lang="en-US" altLang="zh-TW" sz="1600" kern="0" dirty="0" smtClean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  <a:p>
              <a:pPr defTabSz="914400">
                <a:buClr>
                  <a:srgbClr val="000000"/>
                </a:buClr>
                <a:buFont typeface="Arial"/>
                <a:buNone/>
              </a:pPr>
              <a:r>
                <a:rPr lang="zh-TW" altLang="en-US" sz="1600" kern="0" dirty="0" smtClean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跑</a:t>
              </a:r>
              <a:endParaRPr lang="en-US" altLang="zh-TW" sz="1600" kern="0" dirty="0" smtClean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  <a:p>
              <a:pPr defTabSz="914400">
                <a:buClr>
                  <a:srgbClr val="000000"/>
                </a:buClr>
                <a:buFont typeface="Arial"/>
                <a:buNone/>
              </a:pPr>
              <a:r>
                <a:rPr lang="zh-TW" altLang="en-US" sz="1600" kern="0" dirty="0" smtClean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公車</a:t>
              </a:r>
              <a:endParaRPr lang="en-US" altLang="zh-TW" sz="1600" kern="0" dirty="0" smtClean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  <a:p>
              <a:pPr defTabSz="914400">
                <a:buClr>
                  <a:srgbClr val="000000"/>
                </a:buClr>
                <a:buFont typeface="Arial"/>
                <a:buNone/>
              </a:pPr>
              <a:r>
                <a:rPr lang="zh-TW" altLang="en-US" sz="1600" kern="0" dirty="0" smtClean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計程車</a:t>
              </a:r>
              <a:endParaRPr lang="en-US" altLang="zh-TW" sz="1600" kern="0" dirty="0" smtClean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  <a:p>
              <a:pPr defTabSz="914400">
                <a:buClr>
                  <a:srgbClr val="000000"/>
                </a:buClr>
                <a:buFont typeface="Arial"/>
                <a:buNone/>
              </a:pPr>
              <a:r>
                <a:rPr lang="zh-TW" altLang="en-US" sz="1600" kern="0" dirty="0" smtClean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火車</a:t>
              </a:r>
              <a:endParaRPr lang="en-US" altLang="zh-TW" sz="1600" kern="0" dirty="0" smtClean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  <a:p>
              <a:pPr defTabSz="914400">
                <a:buClr>
                  <a:srgbClr val="000000"/>
                </a:buClr>
                <a:buFont typeface="Arial"/>
                <a:buNone/>
              </a:pPr>
              <a:r>
                <a:rPr lang="zh-TW" altLang="en-US" sz="1600" kern="0" dirty="0" smtClean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去</a:t>
              </a:r>
              <a:endParaRPr lang="en-US" altLang="zh-TW" sz="1600" kern="0" dirty="0" smtClean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  <a:p>
              <a:pPr defTabSz="914400">
                <a:buClr>
                  <a:srgbClr val="000000"/>
                </a:buClr>
                <a:buFont typeface="Arial"/>
                <a:buNone/>
              </a:pPr>
              <a:r>
                <a:rPr lang="zh-TW" altLang="en-US" sz="1600" kern="0" dirty="0" smtClean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來</a:t>
              </a:r>
              <a:endParaRPr lang="en-US" altLang="zh-TW" sz="1600" kern="0" dirty="0" smtClean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  <a:p>
              <a:pPr defTabSz="914400">
                <a:buClr>
                  <a:srgbClr val="000000"/>
                </a:buClr>
                <a:buFont typeface="Arial"/>
                <a:buNone/>
              </a:pPr>
              <a:r>
                <a:rPr lang="zh-TW" altLang="en-US" sz="1600" kern="0" dirty="0" smtClean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學校</a:t>
              </a:r>
              <a:endParaRPr lang="en-US" altLang="zh-TW" sz="1600" kern="0" dirty="0" smtClean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  <a:p>
              <a:pPr defTabSz="914400">
                <a:buClr>
                  <a:srgbClr val="000000"/>
                </a:buClr>
                <a:buFont typeface="Arial"/>
                <a:buNone/>
              </a:pPr>
              <a:r>
                <a:rPr lang="zh-TW" altLang="en-US" sz="1600" kern="0" dirty="0" smtClean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公司</a:t>
              </a:r>
              <a:endParaRPr lang="en-US" altLang="zh-TW" sz="1600" kern="0" dirty="0" smtClean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  <a:p>
              <a:pPr defTabSz="914400">
                <a:buClr>
                  <a:srgbClr val="000000"/>
                </a:buClr>
                <a:buFont typeface="Arial"/>
                <a:buNone/>
              </a:pPr>
              <a:r>
                <a:rPr lang="zh-TW" altLang="en-US" sz="1600" kern="0" dirty="0" smtClean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公園</a:t>
              </a:r>
              <a:endParaRPr lang="en-US" sz="1600" kern="0" dirty="0" smtClean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Double Bracket 36"/>
            <p:cNvSpPr/>
            <p:nvPr/>
          </p:nvSpPr>
          <p:spPr>
            <a:xfrm>
              <a:off x="6585757" y="1807019"/>
              <a:ext cx="705678" cy="3947859"/>
            </a:xfrm>
            <a:prstGeom prst="bracketPair">
              <a:avLst/>
            </a:prstGeom>
            <a:grpFill/>
            <a:ln>
              <a:solidFill>
                <a:srgbClr val="008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914400">
                <a:buClr>
                  <a:srgbClr val="000000"/>
                </a:buClr>
                <a:buFont typeface="Arial"/>
                <a:buNone/>
              </a:pPr>
              <a:r>
                <a:rPr lang="en-US" sz="1600" kern="0" dirty="0" smtClean="0">
                  <a:solidFill>
                    <a:srgbClr val="FF0000"/>
                  </a:solidFill>
                  <a:sym typeface="Arial"/>
                </a:rPr>
                <a:t>0</a:t>
              </a:r>
            </a:p>
            <a:p>
              <a:pPr algn="ctr" defTabSz="914400">
                <a:buClr>
                  <a:srgbClr val="000000"/>
                </a:buClr>
                <a:buFont typeface="Arial"/>
                <a:buNone/>
              </a:pPr>
              <a:r>
                <a:rPr lang="en-US" altLang="zh-TW" sz="1600" kern="0" dirty="0">
                  <a:solidFill>
                    <a:srgbClr val="FF0000"/>
                  </a:solidFill>
                  <a:sym typeface="Arial"/>
                </a:rPr>
                <a:t>0</a:t>
              </a:r>
              <a:endParaRPr lang="en-US" sz="1600" kern="0" dirty="0" smtClean="0">
                <a:solidFill>
                  <a:srgbClr val="FF0000"/>
                </a:solidFill>
                <a:sym typeface="Arial"/>
              </a:endParaRPr>
            </a:p>
            <a:p>
              <a:pPr algn="ctr" defTabSz="914400">
                <a:buClr>
                  <a:srgbClr val="000000"/>
                </a:buClr>
                <a:buFont typeface="Arial"/>
                <a:buNone/>
              </a:pPr>
              <a:r>
                <a:rPr lang="en-US" sz="1600" kern="0" dirty="0" smtClean="0">
                  <a:solidFill>
                    <a:srgbClr val="FF0000"/>
                  </a:solidFill>
                  <a:sym typeface="Arial"/>
                </a:rPr>
                <a:t>0</a:t>
              </a:r>
            </a:p>
            <a:p>
              <a:pPr algn="ctr" defTabSz="914400">
                <a:buClr>
                  <a:srgbClr val="000000"/>
                </a:buClr>
                <a:buFont typeface="Arial"/>
                <a:buNone/>
              </a:pPr>
              <a:r>
                <a:rPr lang="en-US" altLang="zh-TW" sz="1600" kern="0" dirty="0" smtClean="0">
                  <a:solidFill>
                    <a:srgbClr val="FF0000"/>
                  </a:solidFill>
                  <a:sym typeface="Arial"/>
                </a:rPr>
                <a:t>0</a:t>
              </a:r>
            </a:p>
            <a:p>
              <a:pPr algn="ctr" defTabSz="914400">
                <a:buClr>
                  <a:srgbClr val="000000"/>
                </a:buClr>
                <a:buFont typeface="Arial"/>
                <a:buNone/>
              </a:pPr>
              <a:r>
                <a:rPr lang="en-US" altLang="zh-TW" sz="1600" kern="0" dirty="0" smtClean="0">
                  <a:solidFill>
                    <a:srgbClr val="FF0000"/>
                  </a:solidFill>
                  <a:sym typeface="Arial"/>
                </a:rPr>
                <a:t>0</a:t>
              </a:r>
            </a:p>
            <a:p>
              <a:pPr algn="ctr" defTabSz="914400">
                <a:buClr>
                  <a:srgbClr val="000000"/>
                </a:buClr>
                <a:buFont typeface="Arial"/>
                <a:buNone/>
              </a:pPr>
              <a:r>
                <a:rPr lang="en-US" altLang="zh-TW" sz="1600" kern="0" dirty="0" smtClean="0">
                  <a:solidFill>
                    <a:srgbClr val="FF0000"/>
                  </a:solidFill>
                  <a:sym typeface="Arial"/>
                </a:rPr>
                <a:t>0</a:t>
              </a:r>
            </a:p>
            <a:p>
              <a:pPr algn="ctr" defTabSz="914400">
                <a:buClr>
                  <a:srgbClr val="000000"/>
                </a:buClr>
                <a:buFont typeface="Arial"/>
                <a:buNone/>
              </a:pPr>
              <a:r>
                <a:rPr lang="en-US" altLang="zh-TW" sz="1600" kern="0" dirty="0" smtClean="0">
                  <a:solidFill>
                    <a:srgbClr val="FF0000"/>
                  </a:solidFill>
                  <a:sym typeface="Arial"/>
                </a:rPr>
                <a:t>0</a:t>
              </a:r>
            </a:p>
            <a:p>
              <a:pPr algn="ctr" defTabSz="914400">
                <a:buClr>
                  <a:srgbClr val="000000"/>
                </a:buClr>
                <a:buFont typeface="Arial"/>
                <a:buNone/>
              </a:pPr>
              <a:r>
                <a:rPr lang="en-US" altLang="zh-TW" sz="1600" kern="0" dirty="0" smtClean="0">
                  <a:solidFill>
                    <a:srgbClr val="FF0000"/>
                  </a:solidFill>
                  <a:sym typeface="Arial"/>
                </a:rPr>
                <a:t>0</a:t>
              </a:r>
            </a:p>
            <a:p>
              <a:pPr algn="ctr" defTabSz="914400">
                <a:buClr>
                  <a:srgbClr val="000000"/>
                </a:buClr>
                <a:buFont typeface="Arial"/>
                <a:buNone/>
              </a:pPr>
              <a:r>
                <a:rPr lang="en-US" altLang="zh-TW" sz="1600" kern="0" dirty="0" smtClean="0">
                  <a:solidFill>
                    <a:srgbClr val="FF0000"/>
                  </a:solidFill>
                  <a:sym typeface="Arial"/>
                </a:rPr>
                <a:t>0</a:t>
              </a:r>
            </a:p>
            <a:p>
              <a:pPr algn="ctr" defTabSz="914400">
                <a:buClr>
                  <a:srgbClr val="000000"/>
                </a:buClr>
                <a:buFont typeface="Arial"/>
                <a:buNone/>
              </a:pPr>
              <a:r>
                <a:rPr lang="en-US" altLang="zh-TW" sz="1600" kern="0" dirty="0" smtClean="0">
                  <a:solidFill>
                    <a:srgbClr val="FF0000"/>
                  </a:solidFill>
                  <a:sym typeface="Arial"/>
                </a:rPr>
                <a:t>0.75</a:t>
              </a:r>
            </a:p>
            <a:p>
              <a:pPr algn="ctr" defTabSz="914400">
                <a:buClr>
                  <a:srgbClr val="000000"/>
                </a:buClr>
                <a:buFont typeface="Arial"/>
                <a:buNone/>
              </a:pPr>
              <a:r>
                <a:rPr lang="en-US" altLang="zh-TW" sz="1600" kern="0" dirty="0" smtClean="0">
                  <a:solidFill>
                    <a:srgbClr val="FF0000"/>
                  </a:solidFill>
                  <a:sym typeface="Arial"/>
                </a:rPr>
                <a:t>0.25</a:t>
              </a:r>
            </a:p>
            <a:p>
              <a:pPr algn="ctr" defTabSz="914400">
                <a:buClr>
                  <a:srgbClr val="000000"/>
                </a:buClr>
                <a:buFont typeface="Arial"/>
                <a:buNone/>
              </a:pPr>
              <a:r>
                <a:rPr lang="en-US" altLang="zh-TW" sz="1600" kern="0" dirty="0" smtClean="0">
                  <a:solidFill>
                    <a:srgbClr val="FF0000"/>
                  </a:solidFill>
                  <a:sym typeface="Arial"/>
                </a:rPr>
                <a:t>0</a:t>
              </a:r>
            </a:p>
            <a:p>
              <a:pPr algn="ctr" defTabSz="914400">
                <a:buClr>
                  <a:srgbClr val="000000"/>
                </a:buClr>
                <a:buFont typeface="Arial"/>
                <a:buNone/>
              </a:pPr>
              <a:r>
                <a:rPr lang="en-US" altLang="zh-TW" sz="1600" kern="0" dirty="0" smtClean="0">
                  <a:solidFill>
                    <a:srgbClr val="FF0000"/>
                  </a:solidFill>
                  <a:sym typeface="Arial"/>
                </a:rPr>
                <a:t>0</a:t>
              </a:r>
            </a:p>
            <a:p>
              <a:pPr algn="ctr" defTabSz="914400">
                <a:buClr>
                  <a:srgbClr val="000000"/>
                </a:buClr>
                <a:buFont typeface="Arial"/>
                <a:buNone/>
              </a:pPr>
              <a:r>
                <a:rPr lang="en-US" altLang="zh-TW" sz="1600" kern="0" dirty="0" smtClean="0">
                  <a:solidFill>
                    <a:srgbClr val="FF0000"/>
                  </a:solidFill>
                  <a:sym typeface="Arial"/>
                </a:rPr>
                <a:t>0</a:t>
              </a:r>
            </a:p>
          </p:txBody>
        </p:sp>
      </p:grpSp>
      <p:sp>
        <p:nvSpPr>
          <p:cNvPr id="22" name="Rectangle 21"/>
          <p:cNvSpPr/>
          <p:nvPr/>
        </p:nvSpPr>
        <p:spPr>
          <a:xfrm>
            <a:off x="6467216" y="1239916"/>
            <a:ext cx="1077237" cy="513839"/>
          </a:xfrm>
          <a:prstGeom prst="rect">
            <a:avLst/>
          </a:prstGeom>
          <a:solidFill>
            <a:srgbClr val="0080FF"/>
          </a:solidFill>
          <a:ln>
            <a:solidFill>
              <a:srgbClr val="008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altLang="zh-TW" sz="1400" kern="0" dirty="0" smtClean="0">
                <a:solidFill>
                  <a:srgbClr val="FFFFFF"/>
                </a:solidFill>
                <a:sym typeface="Arial"/>
              </a:rPr>
              <a:t>Probability</a:t>
            </a:r>
            <a:endParaRPr lang="en-US" sz="1400" kern="0" dirty="0">
              <a:solidFill>
                <a:srgbClr val="FFFFFF"/>
              </a:solidFill>
              <a:sym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0" dirty="0" smtClean="0">
                <a:latin typeface="Calibri" charset="0"/>
                <a:ea typeface="Calibri" charset="0"/>
                <a:cs typeface="Calibri" charset="0"/>
              </a:rPr>
              <a:t>Neural Machine Translation</a:t>
            </a:r>
            <a:endParaRPr lang="en-US" sz="3600" b="0" dirty="0"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00" y="3471224"/>
            <a:ext cx="840963" cy="791494"/>
          </a:xfrm>
          <a:prstGeom prst="rect">
            <a:avLst/>
          </a:prstGeom>
        </p:spPr>
      </p:pic>
      <p:sp>
        <p:nvSpPr>
          <p:cNvPr id="14" name="Right Arrow 13"/>
          <p:cNvSpPr/>
          <p:nvPr/>
        </p:nvSpPr>
        <p:spPr>
          <a:xfrm>
            <a:off x="1292345" y="3600432"/>
            <a:ext cx="414653" cy="5300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>
              <a:buClr>
                <a:srgbClr val="000000"/>
              </a:buClr>
              <a:buFont typeface="Arial"/>
              <a:buNone/>
            </a:pPr>
            <a:endParaRPr lang="en-US" sz="1400" kern="0">
              <a:solidFill>
                <a:srgbClr val="FFFFFF"/>
              </a:solidFill>
              <a:sym typeface="Arial"/>
            </a:endParaRPr>
          </a:p>
        </p:txBody>
      </p:sp>
      <p:sp>
        <p:nvSpPr>
          <p:cNvPr id="15" name="Right Arrow 14"/>
          <p:cNvSpPr/>
          <p:nvPr/>
        </p:nvSpPr>
        <p:spPr>
          <a:xfrm>
            <a:off x="2642516" y="3600432"/>
            <a:ext cx="414653" cy="5300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>
              <a:buClr>
                <a:srgbClr val="000000"/>
              </a:buClr>
              <a:buFont typeface="Arial"/>
              <a:buNone/>
            </a:pPr>
            <a:endParaRPr lang="en-US" sz="1400" kern="0">
              <a:solidFill>
                <a:srgbClr val="FFFFFF"/>
              </a:solidFill>
              <a:sym typeface="Arial"/>
            </a:endParaRPr>
          </a:p>
        </p:txBody>
      </p:sp>
      <p:sp>
        <p:nvSpPr>
          <p:cNvPr id="17" name="Right Arrow 16"/>
          <p:cNvSpPr/>
          <p:nvPr/>
        </p:nvSpPr>
        <p:spPr>
          <a:xfrm>
            <a:off x="6052563" y="3541950"/>
            <a:ext cx="414653" cy="530089"/>
          </a:xfrm>
          <a:prstGeom prst="rightArrow">
            <a:avLst/>
          </a:prstGeom>
          <a:solidFill>
            <a:srgbClr val="66CCFF"/>
          </a:solidFill>
          <a:ln>
            <a:solidFill>
              <a:srgbClr val="008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>
              <a:buClr>
                <a:srgbClr val="000000"/>
              </a:buClr>
              <a:buFont typeface="Arial"/>
              <a:buNone/>
            </a:pPr>
            <a:endParaRPr lang="en-US" sz="1400" kern="0">
              <a:solidFill>
                <a:srgbClr val="FFFFFF"/>
              </a:solidFill>
              <a:sym typeface="Arial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8189" y="2728131"/>
            <a:ext cx="2901694" cy="2352261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7544453" y="1230535"/>
            <a:ext cx="1480877" cy="52322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1400" kern="0" dirty="0" smtClean="0">
                <a:solidFill>
                  <a:srgbClr val="FFFF00"/>
                </a:solidFill>
                <a:ea typeface="Arial"/>
                <a:cs typeface="Arial"/>
                <a:sym typeface="Arial"/>
              </a:rPr>
              <a:t>of the next Chinese word</a:t>
            </a:r>
            <a:endParaRPr lang="en-US" sz="1400" kern="0" dirty="0">
              <a:solidFill>
                <a:srgbClr val="FFFF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23" name="Folded Corner 30">
            <a:extLst>
              <a:ext uri="{FF2B5EF4-FFF2-40B4-BE49-F238E27FC236}">
                <a16:creationId xmlns:a16="http://schemas.microsoft.com/office/drawing/2014/main" xmlns="" id="{961C9F4A-CCFB-4E17-AA2B-332CD6095B08}"/>
              </a:ext>
            </a:extLst>
          </p:cNvPr>
          <p:cNvSpPr/>
          <p:nvPr/>
        </p:nvSpPr>
        <p:spPr>
          <a:xfrm>
            <a:off x="125411" y="3182071"/>
            <a:ext cx="1051965" cy="1366809"/>
          </a:xfrm>
          <a:prstGeom prst="foldedCorner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altLang="zh-HK" sz="1200" kern="0" dirty="0" smtClean="0">
                <a:solidFill>
                  <a:srgbClr val="008E00"/>
                </a:solidFill>
                <a:cs typeface="Arial" panose="020B0604020202020204" pitchFamily="34" charset="0"/>
                <a:sym typeface="Arial"/>
              </a:rPr>
              <a:t>ST: I go </a:t>
            </a:r>
            <a:r>
              <a:rPr lang="en-US" altLang="zh-HK" sz="1200" kern="0" smtClean="0">
                <a:solidFill>
                  <a:srgbClr val="008E00"/>
                </a:solidFill>
                <a:cs typeface="Arial" panose="020B0604020202020204" pitchFamily="34" charset="0"/>
                <a:sym typeface="Arial"/>
              </a:rPr>
              <a:t>to school by bus.</a:t>
            </a:r>
            <a:endParaRPr lang="en-US" altLang="zh-HK" sz="1200" kern="0" dirty="0">
              <a:solidFill>
                <a:srgbClr val="008E00"/>
              </a:solidFill>
              <a:cs typeface="Arial" panose="020B0604020202020204" pitchFamily="34" charset="0"/>
              <a:sym typeface="Arial"/>
            </a:endParaRPr>
          </a:p>
        </p:txBody>
      </p:sp>
      <p:sp>
        <p:nvSpPr>
          <p:cNvPr id="33" name="Folded Corner 30">
            <a:extLst>
              <a:ext uri="{FF2B5EF4-FFF2-40B4-BE49-F238E27FC236}">
                <a16:creationId xmlns:a16="http://schemas.microsoft.com/office/drawing/2014/main" xmlns="" id="{961C9F4A-CCFB-4E17-AA2B-332CD6095B08}"/>
              </a:ext>
            </a:extLst>
          </p:cNvPr>
          <p:cNvSpPr/>
          <p:nvPr/>
        </p:nvSpPr>
        <p:spPr>
          <a:xfrm>
            <a:off x="132698" y="4673379"/>
            <a:ext cx="1051965" cy="1366809"/>
          </a:xfrm>
          <a:prstGeom prst="foldedCorner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altLang="zh-TW" sz="1200" kern="0" dirty="0" smtClean="0">
                <a:solidFill>
                  <a:srgbClr val="FF0000"/>
                </a:solidFill>
                <a:cs typeface="Arial" panose="020B0604020202020204" pitchFamily="34" charset="0"/>
                <a:sym typeface="Arial"/>
              </a:rPr>
              <a:t>T</a:t>
            </a:r>
            <a:r>
              <a:rPr lang="en-US" altLang="zh-HK" sz="1200" kern="0" dirty="0" smtClean="0">
                <a:solidFill>
                  <a:srgbClr val="FF0000"/>
                </a:solidFill>
                <a:cs typeface="Arial" panose="020B0604020202020204" pitchFamily="34" charset="0"/>
                <a:sym typeface="Arial"/>
              </a:rPr>
              <a:t>T: </a:t>
            </a: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zh-TW" altLang="en-US" sz="1200" kern="0" dirty="0" smtClean="0">
                <a:solidFill>
                  <a:srgbClr val="FF0000"/>
                </a:solidFill>
                <a:cs typeface="Arial" panose="020B0604020202020204" pitchFamily="34" charset="0"/>
                <a:sym typeface="Arial"/>
              </a:rPr>
              <a:t>我乘公車</a:t>
            </a:r>
            <a:endParaRPr lang="en-US" altLang="zh-HK" sz="1200" kern="0" dirty="0">
              <a:solidFill>
                <a:srgbClr val="FF0000"/>
              </a:solidFill>
              <a:cs typeface="Arial" panose="020B0604020202020204" pitchFamily="34" charset="0"/>
              <a:sym typeface="Arial"/>
            </a:endParaRPr>
          </a:p>
        </p:txBody>
      </p:sp>
      <p:sp>
        <p:nvSpPr>
          <p:cNvPr id="34" name="Right Arrow 33"/>
          <p:cNvSpPr/>
          <p:nvPr/>
        </p:nvSpPr>
        <p:spPr>
          <a:xfrm rot="19663226">
            <a:off x="1286882" y="5004380"/>
            <a:ext cx="414653" cy="5300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>
              <a:buClr>
                <a:srgbClr val="000000"/>
              </a:buClr>
              <a:buFont typeface="Arial"/>
              <a:buNone/>
            </a:pPr>
            <a:endParaRPr lang="en-US" sz="1400" kern="0">
              <a:solidFill>
                <a:srgbClr val="FFFFFF"/>
              </a:solidFill>
              <a:sym typeface="Arial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6577563" y="4262718"/>
            <a:ext cx="1933780" cy="2647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>
              <a:buClr>
                <a:srgbClr val="000000"/>
              </a:buClr>
              <a:buFont typeface="Arial"/>
              <a:buNone/>
            </a:pPr>
            <a:endParaRPr lang="en-US" sz="1400" kern="0">
              <a:solidFill>
                <a:srgbClr val="FFFFFF"/>
              </a:solidFill>
              <a:sym typeface="Arial"/>
            </a:endParaRPr>
          </a:p>
        </p:txBody>
      </p:sp>
      <p:sp>
        <p:nvSpPr>
          <p:cNvPr id="25" name="Double Bracket 24"/>
          <p:cNvSpPr/>
          <p:nvPr/>
        </p:nvSpPr>
        <p:spPr>
          <a:xfrm>
            <a:off x="1846550" y="1690759"/>
            <a:ext cx="705678" cy="4349429"/>
          </a:xfrm>
          <a:prstGeom prst="bracketPair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1400" kern="0" dirty="0" smtClean="0">
                <a:solidFill>
                  <a:srgbClr val="008E00"/>
                </a:solidFill>
                <a:sym typeface="Arial"/>
              </a:rPr>
              <a:t>0</a:t>
            </a: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1400" kern="0" dirty="0">
                <a:solidFill>
                  <a:srgbClr val="008E00"/>
                </a:solidFill>
                <a:sym typeface="Arial"/>
              </a:rPr>
              <a:t>0</a:t>
            </a:r>
            <a:endParaRPr lang="en-US" sz="1400" kern="0" dirty="0" smtClean="0">
              <a:solidFill>
                <a:srgbClr val="008E00"/>
              </a:solidFill>
              <a:sym typeface="Arial"/>
            </a:endParaRP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1400" kern="0" dirty="0">
                <a:solidFill>
                  <a:srgbClr val="008E00"/>
                </a:solidFill>
                <a:sym typeface="Arial"/>
              </a:rPr>
              <a:t>1</a:t>
            </a:r>
            <a:endParaRPr lang="en-US" sz="1400" kern="0" dirty="0" smtClean="0">
              <a:solidFill>
                <a:srgbClr val="008E00"/>
              </a:solidFill>
              <a:sym typeface="Arial"/>
            </a:endParaRP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1400" kern="0" dirty="0">
                <a:solidFill>
                  <a:srgbClr val="008E00"/>
                </a:solidFill>
                <a:sym typeface="Arial"/>
              </a:rPr>
              <a:t>0</a:t>
            </a:r>
            <a:endParaRPr lang="en-US" sz="1400" kern="0" dirty="0" smtClean="0">
              <a:solidFill>
                <a:srgbClr val="008E00"/>
              </a:solidFill>
              <a:sym typeface="Arial"/>
            </a:endParaRP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1400" kern="0" dirty="0">
                <a:solidFill>
                  <a:srgbClr val="008E00"/>
                </a:solidFill>
                <a:sym typeface="Arial"/>
              </a:rPr>
              <a:t>1</a:t>
            </a:r>
            <a:endParaRPr lang="en-US" sz="1400" kern="0" dirty="0" smtClean="0">
              <a:solidFill>
                <a:srgbClr val="008E00"/>
              </a:solidFill>
              <a:sym typeface="Arial"/>
            </a:endParaRP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1400" kern="0" dirty="0" smtClean="0">
                <a:solidFill>
                  <a:srgbClr val="008E00"/>
                </a:solidFill>
                <a:sym typeface="Arial"/>
              </a:rPr>
              <a:t>0</a:t>
            </a: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1400" kern="0" dirty="0">
                <a:solidFill>
                  <a:srgbClr val="008E00"/>
                </a:solidFill>
                <a:sym typeface="Arial"/>
              </a:rPr>
              <a:t>0</a:t>
            </a:r>
            <a:endParaRPr lang="en-US" sz="1400" kern="0" dirty="0" smtClean="0">
              <a:solidFill>
                <a:srgbClr val="008E00"/>
              </a:solidFill>
              <a:sym typeface="Arial"/>
            </a:endParaRP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1400" kern="0" dirty="0" smtClean="0">
                <a:solidFill>
                  <a:srgbClr val="008E00"/>
                </a:solidFill>
                <a:sym typeface="Arial"/>
              </a:rPr>
              <a:t>0</a:t>
            </a: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1400" kern="0" dirty="0" smtClean="0">
                <a:solidFill>
                  <a:srgbClr val="008E00"/>
                </a:solidFill>
                <a:sym typeface="Arial"/>
              </a:rPr>
              <a:t>1</a:t>
            </a: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1400" kern="0" dirty="0" smtClean="0">
                <a:solidFill>
                  <a:srgbClr val="008E00"/>
                </a:solidFill>
                <a:sym typeface="Arial"/>
              </a:rPr>
              <a:t>0</a:t>
            </a: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1400" kern="0" dirty="0" smtClean="0">
                <a:solidFill>
                  <a:srgbClr val="008E00"/>
                </a:solidFill>
                <a:sym typeface="Arial"/>
              </a:rPr>
              <a:t>0</a:t>
            </a: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1400" kern="0" dirty="0" smtClean="0">
                <a:solidFill>
                  <a:srgbClr val="008E00"/>
                </a:solidFill>
                <a:sym typeface="Arial"/>
              </a:rPr>
              <a:t>1</a:t>
            </a: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1400" kern="0" dirty="0" smtClean="0">
                <a:solidFill>
                  <a:srgbClr val="008E00"/>
                </a:solidFill>
                <a:sym typeface="Arial"/>
              </a:rPr>
              <a:t>0</a:t>
            </a: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1400" kern="0" dirty="0" smtClean="0">
                <a:solidFill>
                  <a:srgbClr val="008E00"/>
                </a:solidFill>
                <a:sym typeface="Arial"/>
              </a:rPr>
              <a:t>1</a:t>
            </a: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1400" kern="0" dirty="0" smtClean="0">
                <a:solidFill>
                  <a:srgbClr val="008E00"/>
                </a:solidFill>
                <a:sym typeface="Arial"/>
              </a:rPr>
              <a:t>0</a:t>
            </a: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1400" kern="0" dirty="0" smtClean="0">
                <a:solidFill>
                  <a:srgbClr val="008E00"/>
                </a:solidFill>
                <a:sym typeface="Arial"/>
              </a:rPr>
              <a:t>1</a:t>
            </a: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1400" kern="0" dirty="0" smtClean="0">
                <a:solidFill>
                  <a:srgbClr val="008E00"/>
                </a:solidFill>
                <a:sym typeface="Arial"/>
              </a:rPr>
              <a:t>0</a:t>
            </a: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1400" kern="0" dirty="0" smtClean="0">
                <a:solidFill>
                  <a:srgbClr val="008E00"/>
                </a:solidFill>
                <a:sym typeface="Arial"/>
              </a:rPr>
              <a:t>1</a:t>
            </a: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1400" kern="0" dirty="0" smtClean="0">
                <a:solidFill>
                  <a:srgbClr val="008E00"/>
                </a:solidFill>
                <a:sym typeface="Arial"/>
              </a:rPr>
              <a:t>0</a:t>
            </a: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1400" kern="0" dirty="0" smtClean="0">
                <a:solidFill>
                  <a:srgbClr val="008E00"/>
                </a:solidFill>
                <a:sym typeface="Arial"/>
              </a:rPr>
              <a:t>1</a:t>
            </a: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1400" kern="0" dirty="0">
                <a:solidFill>
                  <a:srgbClr val="008E00"/>
                </a:solidFill>
                <a:sym typeface="Arial"/>
              </a:rPr>
              <a:t>0</a:t>
            </a:r>
            <a:endParaRPr lang="en-US" sz="1400" kern="0" dirty="0" smtClean="0">
              <a:solidFill>
                <a:srgbClr val="008E00"/>
              </a:solidFill>
              <a:sym typeface="Arial"/>
            </a:endParaRPr>
          </a:p>
        </p:txBody>
      </p:sp>
      <p:sp>
        <p:nvSpPr>
          <p:cNvPr id="26" name="Double Bracket 25"/>
          <p:cNvSpPr/>
          <p:nvPr/>
        </p:nvSpPr>
        <p:spPr>
          <a:xfrm>
            <a:off x="1847935" y="1690758"/>
            <a:ext cx="705678" cy="4349429"/>
          </a:xfrm>
          <a:prstGeom prst="bracketPair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1400" kern="0" dirty="0" smtClean="0">
                <a:solidFill>
                  <a:srgbClr val="FF0000"/>
                </a:solidFill>
                <a:sym typeface="Arial"/>
              </a:rPr>
              <a:t>0</a:t>
            </a: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altLang="zh-TW" sz="1400" kern="0" dirty="0" smtClean="0">
                <a:solidFill>
                  <a:srgbClr val="FF0000"/>
                </a:solidFill>
                <a:sym typeface="Arial"/>
              </a:rPr>
              <a:t>1</a:t>
            </a:r>
            <a:endParaRPr lang="en-US" sz="1400" kern="0" dirty="0" smtClean="0">
              <a:solidFill>
                <a:srgbClr val="FF0000"/>
              </a:solidFill>
              <a:sym typeface="Arial"/>
            </a:endParaRP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1400" kern="0" dirty="0">
                <a:solidFill>
                  <a:srgbClr val="FF0000"/>
                </a:solidFill>
                <a:sym typeface="Arial"/>
              </a:rPr>
              <a:t>1</a:t>
            </a:r>
            <a:endParaRPr lang="en-US" sz="1400" kern="0" dirty="0" smtClean="0">
              <a:solidFill>
                <a:srgbClr val="FF0000"/>
              </a:solidFill>
              <a:sym typeface="Arial"/>
            </a:endParaRP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altLang="zh-TW" sz="1400" kern="0" dirty="0" smtClean="0">
                <a:solidFill>
                  <a:srgbClr val="FF0000"/>
                </a:solidFill>
                <a:sym typeface="Arial"/>
              </a:rPr>
              <a:t>1</a:t>
            </a:r>
            <a:endParaRPr lang="en-US" sz="1400" kern="0" dirty="0" smtClean="0">
              <a:solidFill>
                <a:srgbClr val="FF0000"/>
              </a:solidFill>
              <a:sym typeface="Arial"/>
            </a:endParaRP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1400" kern="0" dirty="0">
                <a:solidFill>
                  <a:srgbClr val="FF0000"/>
                </a:solidFill>
                <a:sym typeface="Arial"/>
              </a:rPr>
              <a:t>1</a:t>
            </a:r>
            <a:endParaRPr lang="en-US" sz="1400" kern="0" dirty="0" smtClean="0">
              <a:solidFill>
                <a:srgbClr val="FF0000"/>
              </a:solidFill>
              <a:sym typeface="Arial"/>
            </a:endParaRP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altLang="zh-TW" sz="1400" kern="0" dirty="0">
                <a:solidFill>
                  <a:srgbClr val="FF0000"/>
                </a:solidFill>
                <a:sym typeface="Arial"/>
              </a:rPr>
              <a:t>1</a:t>
            </a:r>
            <a:endParaRPr lang="en-US" sz="1400" kern="0" dirty="0" smtClean="0">
              <a:solidFill>
                <a:srgbClr val="FF0000"/>
              </a:solidFill>
              <a:sym typeface="Arial"/>
            </a:endParaRP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altLang="zh-TW" sz="1400" kern="0" dirty="0" smtClean="0">
                <a:solidFill>
                  <a:srgbClr val="FF0000"/>
                </a:solidFill>
                <a:sym typeface="Arial"/>
              </a:rPr>
              <a:t>1</a:t>
            </a:r>
            <a:endParaRPr lang="en-US" sz="1400" kern="0" dirty="0" smtClean="0">
              <a:solidFill>
                <a:srgbClr val="FF0000"/>
              </a:solidFill>
              <a:sym typeface="Arial"/>
            </a:endParaRP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altLang="zh-TW" sz="1400" kern="0" dirty="0">
                <a:solidFill>
                  <a:srgbClr val="FF0000"/>
                </a:solidFill>
                <a:sym typeface="Arial"/>
              </a:rPr>
              <a:t>1</a:t>
            </a:r>
            <a:endParaRPr lang="en-US" sz="1400" kern="0" dirty="0" smtClean="0">
              <a:solidFill>
                <a:srgbClr val="FF0000"/>
              </a:solidFill>
              <a:sym typeface="Arial"/>
            </a:endParaRP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1400" kern="0" dirty="0" smtClean="0">
                <a:solidFill>
                  <a:srgbClr val="FF0000"/>
                </a:solidFill>
                <a:sym typeface="Arial"/>
              </a:rPr>
              <a:t>1</a:t>
            </a: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altLang="zh-TW" sz="1400" kern="0" dirty="0">
                <a:solidFill>
                  <a:srgbClr val="FF0000"/>
                </a:solidFill>
                <a:sym typeface="Arial"/>
              </a:rPr>
              <a:t>1</a:t>
            </a:r>
            <a:endParaRPr lang="en-US" sz="1400" kern="0" dirty="0" smtClean="0">
              <a:solidFill>
                <a:srgbClr val="FF0000"/>
              </a:solidFill>
              <a:sym typeface="Arial"/>
            </a:endParaRP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1400" kern="0" dirty="0" smtClean="0">
                <a:solidFill>
                  <a:srgbClr val="FF0000"/>
                </a:solidFill>
                <a:sym typeface="Arial"/>
              </a:rPr>
              <a:t>0</a:t>
            </a: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1400" kern="0" dirty="0" smtClean="0">
                <a:solidFill>
                  <a:srgbClr val="FF0000"/>
                </a:solidFill>
                <a:sym typeface="Arial"/>
              </a:rPr>
              <a:t>1</a:t>
            </a: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1400" kern="0" dirty="0" smtClean="0">
                <a:solidFill>
                  <a:srgbClr val="FF0000"/>
                </a:solidFill>
                <a:sym typeface="Arial"/>
              </a:rPr>
              <a:t>0</a:t>
            </a: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1400" kern="0" dirty="0" smtClean="0">
                <a:solidFill>
                  <a:srgbClr val="FF0000"/>
                </a:solidFill>
                <a:sym typeface="Arial"/>
              </a:rPr>
              <a:t>1</a:t>
            </a: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altLang="zh-TW" sz="1400" kern="0" dirty="0">
                <a:solidFill>
                  <a:srgbClr val="FF0000"/>
                </a:solidFill>
                <a:sym typeface="Arial"/>
              </a:rPr>
              <a:t>1</a:t>
            </a:r>
            <a:endParaRPr lang="en-US" sz="1400" kern="0" dirty="0" smtClean="0">
              <a:solidFill>
                <a:srgbClr val="FF0000"/>
              </a:solidFill>
              <a:sym typeface="Arial"/>
            </a:endParaRP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altLang="zh-TW" sz="1400" kern="0" dirty="0">
                <a:solidFill>
                  <a:srgbClr val="FF0000"/>
                </a:solidFill>
                <a:sym typeface="Arial"/>
              </a:rPr>
              <a:t>0</a:t>
            </a:r>
            <a:endParaRPr lang="en-US" sz="1400" kern="0" dirty="0" smtClean="0">
              <a:solidFill>
                <a:srgbClr val="FF0000"/>
              </a:solidFill>
              <a:sym typeface="Arial"/>
            </a:endParaRP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1400" kern="0" dirty="0" smtClean="0">
                <a:solidFill>
                  <a:srgbClr val="FF0000"/>
                </a:solidFill>
                <a:sym typeface="Arial"/>
              </a:rPr>
              <a:t>0</a:t>
            </a: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altLang="zh-TW" sz="1400" kern="0" dirty="0">
                <a:solidFill>
                  <a:srgbClr val="FF0000"/>
                </a:solidFill>
                <a:sym typeface="Arial"/>
              </a:rPr>
              <a:t>1</a:t>
            </a:r>
            <a:endParaRPr lang="en-US" sz="1400" kern="0" dirty="0" smtClean="0">
              <a:solidFill>
                <a:srgbClr val="FF0000"/>
              </a:solidFill>
              <a:sym typeface="Arial"/>
            </a:endParaRP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altLang="zh-TW" sz="1400" kern="0" dirty="0">
                <a:solidFill>
                  <a:srgbClr val="FF0000"/>
                </a:solidFill>
                <a:sym typeface="Arial"/>
              </a:rPr>
              <a:t>1</a:t>
            </a:r>
            <a:endParaRPr lang="en-US" sz="1400" kern="0" dirty="0" smtClean="0">
              <a:solidFill>
                <a:srgbClr val="FF0000"/>
              </a:solidFill>
              <a:sym typeface="Arial"/>
            </a:endParaRP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1400" kern="0" dirty="0" smtClean="0">
                <a:solidFill>
                  <a:srgbClr val="FF0000"/>
                </a:solidFill>
                <a:sym typeface="Arial"/>
              </a:rPr>
              <a:t>1</a:t>
            </a: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1400" kern="0" dirty="0">
                <a:solidFill>
                  <a:srgbClr val="FF0000"/>
                </a:solidFill>
                <a:sym typeface="Arial"/>
              </a:rPr>
              <a:t>0</a:t>
            </a:r>
            <a:endParaRPr lang="en-US" sz="1400" kern="0" dirty="0" smtClean="0">
              <a:solidFill>
                <a:srgbClr val="FF0000"/>
              </a:solidFill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33931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8" grpId="0" animBg="1"/>
      <p:bldP spid="26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/>
          <p:cNvGrpSpPr/>
          <p:nvPr/>
        </p:nvGrpSpPr>
        <p:grpSpPr>
          <a:xfrm>
            <a:off x="6625844" y="1807019"/>
            <a:ext cx="2418202" cy="3947859"/>
            <a:chOff x="6585757" y="1807019"/>
            <a:chExt cx="2418202" cy="3947859"/>
          </a:xfrm>
          <a:solidFill>
            <a:schemeClr val="bg1"/>
          </a:solidFill>
        </p:grpSpPr>
        <p:sp>
          <p:nvSpPr>
            <p:cNvPr id="36" name="TextBox 35"/>
            <p:cNvSpPr txBox="1"/>
            <p:nvPr/>
          </p:nvSpPr>
          <p:spPr>
            <a:xfrm>
              <a:off x="7565822" y="2011234"/>
              <a:ext cx="1438137" cy="353943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r>
                <a:rPr lang="zh-TW" altLang="en-US" sz="1600" kern="0" dirty="0" smtClean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你</a:t>
              </a:r>
              <a:endParaRPr lang="en-US" altLang="zh-TW" sz="1600" kern="0" dirty="0" smtClean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  <a:p>
              <a:pPr defTabSz="914400">
                <a:buClr>
                  <a:srgbClr val="000000"/>
                </a:buClr>
                <a:buFont typeface="Arial"/>
                <a:buNone/>
              </a:pPr>
              <a:r>
                <a:rPr lang="zh-TW" altLang="en-US" sz="1600" kern="0" dirty="0" smtClean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我</a:t>
              </a:r>
              <a:endParaRPr lang="en-US" altLang="zh-TW" sz="1600" kern="0" dirty="0" smtClean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  <a:p>
              <a:pPr defTabSz="914400">
                <a:buClr>
                  <a:srgbClr val="000000"/>
                </a:buClr>
                <a:buFont typeface="Arial"/>
                <a:buNone/>
              </a:pPr>
              <a:r>
                <a:rPr lang="zh-TW" altLang="en-US" sz="1600" kern="0" dirty="0" smtClean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他</a:t>
              </a:r>
              <a:endParaRPr lang="en-US" altLang="zh-TW" sz="1600" kern="0" dirty="0" smtClean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  <a:p>
              <a:pPr defTabSz="914400">
                <a:buClr>
                  <a:srgbClr val="000000"/>
                </a:buClr>
                <a:buFont typeface="Arial"/>
                <a:buNone/>
              </a:pPr>
              <a:r>
                <a:rPr lang="zh-TW" altLang="en-US" sz="1600" kern="0" dirty="0" smtClean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乘</a:t>
              </a:r>
              <a:endParaRPr lang="en-US" altLang="zh-TW" sz="1600" kern="0" dirty="0" smtClean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  <a:p>
              <a:pPr defTabSz="914400">
                <a:buClr>
                  <a:srgbClr val="000000"/>
                </a:buClr>
                <a:buFont typeface="Arial"/>
                <a:buNone/>
              </a:pPr>
              <a:r>
                <a:rPr lang="zh-TW" altLang="en-US" sz="1600" kern="0" dirty="0" smtClean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走</a:t>
              </a:r>
              <a:endParaRPr lang="en-US" altLang="zh-TW" sz="1600" kern="0" dirty="0" smtClean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  <a:p>
              <a:pPr defTabSz="914400">
                <a:buClr>
                  <a:srgbClr val="000000"/>
                </a:buClr>
                <a:buFont typeface="Arial"/>
                <a:buNone/>
              </a:pPr>
              <a:r>
                <a:rPr lang="zh-TW" altLang="en-US" sz="1600" kern="0" dirty="0" smtClean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跑</a:t>
              </a:r>
              <a:endParaRPr lang="en-US" altLang="zh-TW" sz="1600" kern="0" dirty="0" smtClean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  <a:p>
              <a:pPr defTabSz="914400">
                <a:buClr>
                  <a:srgbClr val="000000"/>
                </a:buClr>
                <a:buFont typeface="Arial"/>
                <a:buNone/>
              </a:pPr>
              <a:r>
                <a:rPr lang="zh-TW" altLang="en-US" sz="1600" kern="0" dirty="0" smtClean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公車</a:t>
              </a:r>
              <a:endParaRPr lang="en-US" altLang="zh-TW" sz="1600" kern="0" dirty="0" smtClean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  <a:p>
              <a:pPr defTabSz="914400">
                <a:buClr>
                  <a:srgbClr val="000000"/>
                </a:buClr>
                <a:buFont typeface="Arial"/>
                <a:buNone/>
              </a:pPr>
              <a:r>
                <a:rPr lang="zh-TW" altLang="en-US" sz="1600" kern="0" dirty="0" smtClean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計程車</a:t>
              </a:r>
              <a:endParaRPr lang="en-US" altLang="zh-TW" sz="1600" kern="0" dirty="0" smtClean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  <a:p>
              <a:pPr defTabSz="914400">
                <a:buClr>
                  <a:srgbClr val="000000"/>
                </a:buClr>
                <a:buFont typeface="Arial"/>
                <a:buNone/>
              </a:pPr>
              <a:r>
                <a:rPr lang="zh-TW" altLang="en-US" sz="1600" kern="0" dirty="0" smtClean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火車</a:t>
              </a:r>
              <a:endParaRPr lang="en-US" altLang="zh-TW" sz="1600" kern="0" dirty="0" smtClean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  <a:p>
              <a:pPr defTabSz="914400">
                <a:buClr>
                  <a:srgbClr val="000000"/>
                </a:buClr>
                <a:buFont typeface="Arial"/>
                <a:buNone/>
              </a:pPr>
              <a:r>
                <a:rPr lang="zh-TW" altLang="en-US" sz="1600" kern="0" dirty="0" smtClean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去</a:t>
              </a:r>
              <a:endParaRPr lang="en-US" altLang="zh-TW" sz="1600" kern="0" dirty="0" smtClean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  <a:p>
              <a:pPr defTabSz="914400">
                <a:buClr>
                  <a:srgbClr val="000000"/>
                </a:buClr>
                <a:buFont typeface="Arial"/>
                <a:buNone/>
              </a:pPr>
              <a:r>
                <a:rPr lang="zh-TW" altLang="en-US" sz="1600" kern="0" dirty="0" smtClean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來</a:t>
              </a:r>
              <a:endParaRPr lang="en-US" altLang="zh-TW" sz="1600" kern="0" dirty="0" smtClean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  <a:p>
              <a:pPr defTabSz="914400">
                <a:buClr>
                  <a:srgbClr val="000000"/>
                </a:buClr>
                <a:buFont typeface="Arial"/>
                <a:buNone/>
              </a:pPr>
              <a:r>
                <a:rPr lang="zh-TW" altLang="en-US" sz="1600" kern="0" dirty="0" smtClean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學校</a:t>
              </a:r>
              <a:endParaRPr lang="en-US" altLang="zh-TW" sz="1600" kern="0" dirty="0" smtClean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  <a:p>
              <a:pPr defTabSz="914400">
                <a:buClr>
                  <a:srgbClr val="000000"/>
                </a:buClr>
                <a:buFont typeface="Arial"/>
                <a:buNone/>
              </a:pPr>
              <a:r>
                <a:rPr lang="zh-TW" altLang="en-US" sz="1600" kern="0" dirty="0" smtClean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公司</a:t>
              </a:r>
              <a:endParaRPr lang="en-US" altLang="zh-TW" sz="1600" kern="0" dirty="0" smtClean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  <a:p>
              <a:pPr defTabSz="914400">
                <a:buClr>
                  <a:srgbClr val="000000"/>
                </a:buClr>
                <a:buFont typeface="Arial"/>
                <a:buNone/>
              </a:pPr>
              <a:r>
                <a:rPr lang="zh-TW" altLang="en-US" sz="1600" kern="0" dirty="0" smtClean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公園</a:t>
              </a:r>
              <a:endParaRPr lang="en-US" sz="1600" kern="0" dirty="0" smtClean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Double Bracket 36"/>
            <p:cNvSpPr/>
            <p:nvPr/>
          </p:nvSpPr>
          <p:spPr>
            <a:xfrm>
              <a:off x="6585757" y="1807019"/>
              <a:ext cx="705678" cy="3947859"/>
            </a:xfrm>
            <a:prstGeom prst="bracketPair">
              <a:avLst/>
            </a:prstGeom>
            <a:grpFill/>
            <a:ln>
              <a:solidFill>
                <a:srgbClr val="008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914400">
                <a:buClr>
                  <a:srgbClr val="000000"/>
                </a:buClr>
                <a:buFont typeface="Arial"/>
                <a:buNone/>
              </a:pPr>
              <a:r>
                <a:rPr lang="en-US" sz="1600" kern="0" dirty="0" smtClean="0">
                  <a:solidFill>
                    <a:srgbClr val="008E00"/>
                  </a:solidFill>
                  <a:sym typeface="Arial"/>
                </a:rPr>
                <a:t>0</a:t>
              </a:r>
            </a:p>
            <a:p>
              <a:pPr algn="ctr" defTabSz="914400">
                <a:buClr>
                  <a:srgbClr val="000000"/>
                </a:buClr>
                <a:buFont typeface="Arial"/>
                <a:buNone/>
              </a:pPr>
              <a:r>
                <a:rPr lang="en-US" altLang="zh-TW" sz="1600" kern="0" dirty="0">
                  <a:solidFill>
                    <a:srgbClr val="008E00"/>
                  </a:solidFill>
                  <a:sym typeface="Arial"/>
                </a:rPr>
                <a:t>0</a:t>
              </a:r>
              <a:endParaRPr lang="en-US" sz="1600" kern="0" dirty="0" smtClean="0">
                <a:solidFill>
                  <a:srgbClr val="008E00"/>
                </a:solidFill>
                <a:sym typeface="Arial"/>
              </a:endParaRPr>
            </a:p>
            <a:p>
              <a:pPr algn="ctr" defTabSz="914400">
                <a:buClr>
                  <a:srgbClr val="000000"/>
                </a:buClr>
                <a:buFont typeface="Arial"/>
                <a:buNone/>
              </a:pPr>
              <a:r>
                <a:rPr lang="en-US" sz="1600" kern="0" dirty="0" smtClean="0">
                  <a:solidFill>
                    <a:srgbClr val="008E00"/>
                  </a:solidFill>
                  <a:sym typeface="Arial"/>
                </a:rPr>
                <a:t>0</a:t>
              </a:r>
            </a:p>
            <a:p>
              <a:pPr algn="ctr" defTabSz="914400">
                <a:buClr>
                  <a:srgbClr val="000000"/>
                </a:buClr>
                <a:buFont typeface="Arial"/>
                <a:buNone/>
              </a:pPr>
              <a:r>
                <a:rPr lang="en-US" altLang="zh-TW" sz="1600" kern="0" dirty="0" smtClean="0">
                  <a:solidFill>
                    <a:srgbClr val="008E00"/>
                  </a:solidFill>
                  <a:sym typeface="Arial"/>
                </a:rPr>
                <a:t>0</a:t>
              </a:r>
            </a:p>
            <a:p>
              <a:pPr algn="ctr" defTabSz="914400">
                <a:buClr>
                  <a:srgbClr val="000000"/>
                </a:buClr>
                <a:buFont typeface="Arial"/>
                <a:buNone/>
              </a:pPr>
              <a:r>
                <a:rPr lang="en-US" altLang="zh-TW" sz="1600" kern="0" dirty="0" smtClean="0">
                  <a:solidFill>
                    <a:srgbClr val="008E00"/>
                  </a:solidFill>
                  <a:sym typeface="Arial"/>
                </a:rPr>
                <a:t>0</a:t>
              </a:r>
            </a:p>
            <a:p>
              <a:pPr algn="ctr" defTabSz="914400">
                <a:buClr>
                  <a:srgbClr val="000000"/>
                </a:buClr>
                <a:buFont typeface="Arial"/>
                <a:buNone/>
              </a:pPr>
              <a:r>
                <a:rPr lang="en-US" altLang="zh-TW" sz="1600" kern="0" dirty="0" smtClean="0">
                  <a:solidFill>
                    <a:srgbClr val="008E00"/>
                  </a:solidFill>
                  <a:sym typeface="Arial"/>
                </a:rPr>
                <a:t>0</a:t>
              </a:r>
            </a:p>
            <a:p>
              <a:pPr algn="ctr" defTabSz="914400">
                <a:buClr>
                  <a:srgbClr val="000000"/>
                </a:buClr>
                <a:buFont typeface="Arial"/>
                <a:buNone/>
              </a:pPr>
              <a:r>
                <a:rPr lang="en-US" altLang="zh-TW" sz="1600" kern="0" dirty="0" smtClean="0">
                  <a:solidFill>
                    <a:srgbClr val="008E00"/>
                  </a:solidFill>
                  <a:sym typeface="Arial"/>
                </a:rPr>
                <a:t>0</a:t>
              </a:r>
            </a:p>
            <a:p>
              <a:pPr algn="ctr" defTabSz="914400">
                <a:buClr>
                  <a:srgbClr val="000000"/>
                </a:buClr>
                <a:buFont typeface="Arial"/>
                <a:buNone/>
              </a:pPr>
              <a:r>
                <a:rPr lang="en-US" altLang="zh-TW" sz="1600" kern="0" dirty="0" smtClean="0">
                  <a:solidFill>
                    <a:srgbClr val="008E00"/>
                  </a:solidFill>
                  <a:sym typeface="Arial"/>
                </a:rPr>
                <a:t>0</a:t>
              </a:r>
            </a:p>
            <a:p>
              <a:pPr algn="ctr" defTabSz="914400">
                <a:buClr>
                  <a:srgbClr val="000000"/>
                </a:buClr>
                <a:buFont typeface="Arial"/>
                <a:buNone/>
              </a:pPr>
              <a:r>
                <a:rPr lang="en-US" altLang="zh-TW" sz="1600" kern="0" dirty="0" smtClean="0">
                  <a:solidFill>
                    <a:srgbClr val="008E00"/>
                  </a:solidFill>
                  <a:sym typeface="Arial"/>
                </a:rPr>
                <a:t>0</a:t>
              </a:r>
            </a:p>
            <a:p>
              <a:pPr algn="ctr" defTabSz="914400">
                <a:buClr>
                  <a:srgbClr val="000000"/>
                </a:buClr>
                <a:buFont typeface="Arial"/>
                <a:buNone/>
              </a:pPr>
              <a:r>
                <a:rPr lang="en-US" altLang="zh-TW" sz="1600" kern="0" dirty="0" smtClean="0">
                  <a:solidFill>
                    <a:srgbClr val="008E00"/>
                  </a:solidFill>
                  <a:sym typeface="Arial"/>
                </a:rPr>
                <a:t>0.75</a:t>
              </a:r>
            </a:p>
            <a:p>
              <a:pPr algn="ctr" defTabSz="914400">
                <a:buClr>
                  <a:srgbClr val="000000"/>
                </a:buClr>
                <a:buFont typeface="Arial"/>
                <a:buNone/>
              </a:pPr>
              <a:r>
                <a:rPr lang="en-US" altLang="zh-TW" sz="1600" kern="0" dirty="0" smtClean="0">
                  <a:solidFill>
                    <a:srgbClr val="008E00"/>
                  </a:solidFill>
                  <a:sym typeface="Arial"/>
                </a:rPr>
                <a:t>0.25</a:t>
              </a:r>
            </a:p>
            <a:p>
              <a:pPr algn="ctr" defTabSz="914400">
                <a:buClr>
                  <a:srgbClr val="000000"/>
                </a:buClr>
                <a:buFont typeface="Arial"/>
                <a:buNone/>
              </a:pPr>
              <a:r>
                <a:rPr lang="en-US" altLang="zh-TW" sz="1600" kern="0" dirty="0" smtClean="0">
                  <a:solidFill>
                    <a:srgbClr val="008E00"/>
                  </a:solidFill>
                  <a:sym typeface="Arial"/>
                </a:rPr>
                <a:t>0</a:t>
              </a:r>
            </a:p>
            <a:p>
              <a:pPr algn="ctr" defTabSz="914400">
                <a:buClr>
                  <a:srgbClr val="000000"/>
                </a:buClr>
                <a:buFont typeface="Arial"/>
                <a:buNone/>
              </a:pPr>
              <a:r>
                <a:rPr lang="en-US" altLang="zh-TW" sz="1600" kern="0" dirty="0" smtClean="0">
                  <a:solidFill>
                    <a:srgbClr val="008E00"/>
                  </a:solidFill>
                  <a:sym typeface="Arial"/>
                </a:rPr>
                <a:t>0</a:t>
              </a:r>
            </a:p>
            <a:p>
              <a:pPr algn="ctr" defTabSz="914400">
                <a:buClr>
                  <a:srgbClr val="000000"/>
                </a:buClr>
                <a:buFont typeface="Arial"/>
                <a:buNone/>
              </a:pPr>
              <a:r>
                <a:rPr lang="en-US" altLang="zh-TW" sz="1600" kern="0" dirty="0" smtClean="0">
                  <a:solidFill>
                    <a:srgbClr val="008E00"/>
                  </a:solidFill>
                  <a:sym typeface="Arial"/>
                </a:rPr>
                <a:t>0</a:t>
              </a: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6625844" y="1807019"/>
            <a:ext cx="2418202" cy="3947859"/>
            <a:chOff x="6585757" y="1807019"/>
            <a:chExt cx="2418202" cy="3947859"/>
          </a:xfrm>
          <a:solidFill>
            <a:schemeClr val="bg1"/>
          </a:solidFill>
        </p:grpSpPr>
        <p:sp>
          <p:nvSpPr>
            <p:cNvPr id="28" name="TextBox 27"/>
            <p:cNvSpPr txBox="1"/>
            <p:nvPr/>
          </p:nvSpPr>
          <p:spPr>
            <a:xfrm>
              <a:off x="7565822" y="2011234"/>
              <a:ext cx="1438137" cy="353943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r>
                <a:rPr lang="zh-TW" altLang="en-US" sz="1600" kern="0" dirty="0" smtClean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你</a:t>
              </a:r>
              <a:endParaRPr lang="en-US" altLang="zh-TW" sz="1600" kern="0" dirty="0" smtClean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  <a:p>
              <a:pPr defTabSz="914400">
                <a:buClr>
                  <a:srgbClr val="000000"/>
                </a:buClr>
                <a:buFont typeface="Arial"/>
                <a:buNone/>
              </a:pPr>
              <a:r>
                <a:rPr lang="zh-TW" altLang="en-US" sz="1600" kern="0" dirty="0" smtClean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我</a:t>
              </a:r>
              <a:endParaRPr lang="en-US" altLang="zh-TW" sz="1600" kern="0" dirty="0" smtClean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  <a:p>
              <a:pPr defTabSz="914400">
                <a:buClr>
                  <a:srgbClr val="000000"/>
                </a:buClr>
                <a:buFont typeface="Arial"/>
                <a:buNone/>
              </a:pPr>
              <a:r>
                <a:rPr lang="zh-TW" altLang="en-US" sz="1600" kern="0" dirty="0" smtClean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他</a:t>
              </a:r>
              <a:endParaRPr lang="en-US" altLang="zh-TW" sz="1600" kern="0" dirty="0" smtClean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  <a:p>
              <a:pPr defTabSz="914400">
                <a:buClr>
                  <a:srgbClr val="000000"/>
                </a:buClr>
                <a:buFont typeface="Arial"/>
                <a:buNone/>
              </a:pPr>
              <a:r>
                <a:rPr lang="zh-TW" altLang="en-US" sz="1600" kern="0" dirty="0" smtClean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乘</a:t>
              </a:r>
              <a:endParaRPr lang="en-US" altLang="zh-TW" sz="1600" kern="0" dirty="0" smtClean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  <a:p>
              <a:pPr defTabSz="914400">
                <a:buClr>
                  <a:srgbClr val="000000"/>
                </a:buClr>
                <a:buFont typeface="Arial"/>
                <a:buNone/>
              </a:pPr>
              <a:r>
                <a:rPr lang="zh-TW" altLang="en-US" sz="1600" kern="0" dirty="0" smtClean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走</a:t>
              </a:r>
              <a:endParaRPr lang="en-US" altLang="zh-TW" sz="1600" kern="0" dirty="0" smtClean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  <a:p>
              <a:pPr defTabSz="914400">
                <a:buClr>
                  <a:srgbClr val="000000"/>
                </a:buClr>
                <a:buFont typeface="Arial"/>
                <a:buNone/>
              </a:pPr>
              <a:r>
                <a:rPr lang="zh-TW" altLang="en-US" sz="1600" kern="0" dirty="0" smtClean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跑</a:t>
              </a:r>
              <a:endParaRPr lang="en-US" altLang="zh-TW" sz="1600" kern="0" dirty="0" smtClean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  <a:p>
              <a:pPr defTabSz="914400">
                <a:buClr>
                  <a:srgbClr val="000000"/>
                </a:buClr>
                <a:buFont typeface="Arial"/>
                <a:buNone/>
              </a:pPr>
              <a:r>
                <a:rPr lang="zh-TW" altLang="en-US" sz="1600" kern="0" dirty="0" smtClean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公車</a:t>
              </a:r>
              <a:endParaRPr lang="en-US" altLang="zh-TW" sz="1600" kern="0" dirty="0" smtClean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  <a:p>
              <a:pPr defTabSz="914400">
                <a:buClr>
                  <a:srgbClr val="000000"/>
                </a:buClr>
                <a:buFont typeface="Arial"/>
                <a:buNone/>
              </a:pPr>
              <a:r>
                <a:rPr lang="zh-TW" altLang="en-US" sz="1600" kern="0" dirty="0" smtClean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計程車</a:t>
              </a:r>
              <a:endParaRPr lang="en-US" altLang="zh-TW" sz="1600" kern="0" dirty="0" smtClean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  <a:p>
              <a:pPr defTabSz="914400">
                <a:buClr>
                  <a:srgbClr val="000000"/>
                </a:buClr>
                <a:buFont typeface="Arial"/>
                <a:buNone/>
              </a:pPr>
              <a:r>
                <a:rPr lang="zh-TW" altLang="en-US" sz="1600" kern="0" dirty="0" smtClean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火車</a:t>
              </a:r>
              <a:endParaRPr lang="en-US" altLang="zh-TW" sz="1600" kern="0" dirty="0" smtClean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  <a:p>
              <a:pPr defTabSz="914400">
                <a:buClr>
                  <a:srgbClr val="000000"/>
                </a:buClr>
                <a:buFont typeface="Arial"/>
                <a:buNone/>
              </a:pPr>
              <a:r>
                <a:rPr lang="zh-TW" altLang="en-US" sz="1600" kern="0" dirty="0" smtClean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去</a:t>
              </a:r>
              <a:endParaRPr lang="en-US" altLang="zh-TW" sz="1600" kern="0" dirty="0" smtClean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  <a:p>
              <a:pPr defTabSz="914400">
                <a:buClr>
                  <a:srgbClr val="000000"/>
                </a:buClr>
                <a:buFont typeface="Arial"/>
                <a:buNone/>
              </a:pPr>
              <a:r>
                <a:rPr lang="zh-TW" altLang="en-US" sz="1600" kern="0" dirty="0" smtClean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來</a:t>
              </a:r>
              <a:endParaRPr lang="en-US" altLang="zh-TW" sz="1600" kern="0" dirty="0" smtClean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  <a:p>
              <a:pPr defTabSz="914400">
                <a:buClr>
                  <a:srgbClr val="000000"/>
                </a:buClr>
                <a:buFont typeface="Arial"/>
                <a:buNone/>
              </a:pPr>
              <a:r>
                <a:rPr lang="zh-TW" altLang="en-US" sz="1600" kern="0" dirty="0" smtClean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學校</a:t>
              </a:r>
              <a:endParaRPr lang="en-US" altLang="zh-TW" sz="1600" kern="0" dirty="0" smtClean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  <a:p>
              <a:pPr defTabSz="914400">
                <a:buClr>
                  <a:srgbClr val="000000"/>
                </a:buClr>
                <a:buFont typeface="Arial"/>
                <a:buNone/>
              </a:pPr>
              <a:r>
                <a:rPr lang="zh-TW" altLang="en-US" sz="1600" kern="0" dirty="0" smtClean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公司</a:t>
              </a:r>
              <a:endParaRPr lang="en-US" altLang="zh-TW" sz="1600" kern="0" dirty="0" smtClean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  <a:p>
              <a:pPr defTabSz="914400">
                <a:buClr>
                  <a:srgbClr val="000000"/>
                </a:buClr>
                <a:buFont typeface="Arial"/>
                <a:buNone/>
              </a:pPr>
              <a:r>
                <a:rPr lang="zh-TW" altLang="en-US" sz="1600" kern="0" dirty="0" smtClean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公園</a:t>
              </a:r>
              <a:endParaRPr lang="en-US" sz="1600" kern="0" dirty="0" smtClean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Double Bracket 28"/>
            <p:cNvSpPr/>
            <p:nvPr/>
          </p:nvSpPr>
          <p:spPr>
            <a:xfrm>
              <a:off x="6585757" y="1807019"/>
              <a:ext cx="705678" cy="3947859"/>
            </a:xfrm>
            <a:prstGeom prst="bracketPair">
              <a:avLst/>
            </a:prstGeom>
            <a:grpFill/>
            <a:ln>
              <a:solidFill>
                <a:srgbClr val="008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914400">
                <a:buClr>
                  <a:srgbClr val="000000"/>
                </a:buClr>
                <a:buFont typeface="Arial"/>
                <a:buNone/>
              </a:pPr>
              <a:r>
                <a:rPr lang="en-US" sz="1600" kern="0" dirty="0" smtClean="0">
                  <a:solidFill>
                    <a:srgbClr val="FF0000"/>
                  </a:solidFill>
                  <a:sym typeface="Arial"/>
                </a:rPr>
                <a:t>0</a:t>
              </a:r>
            </a:p>
            <a:p>
              <a:pPr algn="ctr" defTabSz="914400">
                <a:buClr>
                  <a:srgbClr val="000000"/>
                </a:buClr>
                <a:buFont typeface="Arial"/>
                <a:buNone/>
              </a:pPr>
              <a:r>
                <a:rPr lang="en-US" altLang="zh-TW" sz="1600" kern="0" dirty="0">
                  <a:solidFill>
                    <a:srgbClr val="FF0000"/>
                  </a:solidFill>
                  <a:sym typeface="Arial"/>
                </a:rPr>
                <a:t>0</a:t>
              </a:r>
              <a:endParaRPr lang="en-US" sz="1600" kern="0" dirty="0" smtClean="0">
                <a:solidFill>
                  <a:srgbClr val="FF0000"/>
                </a:solidFill>
                <a:sym typeface="Arial"/>
              </a:endParaRPr>
            </a:p>
            <a:p>
              <a:pPr algn="ctr" defTabSz="914400">
                <a:buClr>
                  <a:srgbClr val="000000"/>
                </a:buClr>
                <a:buFont typeface="Arial"/>
                <a:buNone/>
              </a:pPr>
              <a:r>
                <a:rPr lang="en-US" sz="1600" kern="0" dirty="0" smtClean="0">
                  <a:solidFill>
                    <a:srgbClr val="FF0000"/>
                  </a:solidFill>
                  <a:sym typeface="Arial"/>
                </a:rPr>
                <a:t>0</a:t>
              </a:r>
            </a:p>
            <a:p>
              <a:pPr algn="ctr" defTabSz="914400">
                <a:buClr>
                  <a:srgbClr val="000000"/>
                </a:buClr>
                <a:buFont typeface="Arial"/>
                <a:buNone/>
              </a:pPr>
              <a:r>
                <a:rPr lang="en-US" altLang="zh-TW" sz="1600" kern="0" dirty="0" smtClean="0">
                  <a:solidFill>
                    <a:srgbClr val="FF0000"/>
                  </a:solidFill>
                  <a:sym typeface="Arial"/>
                </a:rPr>
                <a:t>0</a:t>
              </a:r>
            </a:p>
            <a:p>
              <a:pPr algn="ctr" defTabSz="914400">
                <a:buClr>
                  <a:srgbClr val="000000"/>
                </a:buClr>
                <a:buFont typeface="Arial"/>
                <a:buNone/>
              </a:pPr>
              <a:r>
                <a:rPr lang="en-US" altLang="zh-TW" sz="1600" kern="0" dirty="0" smtClean="0">
                  <a:solidFill>
                    <a:srgbClr val="FF0000"/>
                  </a:solidFill>
                  <a:sym typeface="Arial"/>
                </a:rPr>
                <a:t>0</a:t>
              </a:r>
            </a:p>
            <a:p>
              <a:pPr algn="ctr" defTabSz="914400">
                <a:buClr>
                  <a:srgbClr val="000000"/>
                </a:buClr>
                <a:buFont typeface="Arial"/>
                <a:buNone/>
              </a:pPr>
              <a:r>
                <a:rPr lang="en-US" altLang="zh-TW" sz="1600" kern="0" dirty="0" smtClean="0">
                  <a:solidFill>
                    <a:srgbClr val="FF0000"/>
                  </a:solidFill>
                  <a:sym typeface="Arial"/>
                </a:rPr>
                <a:t>0</a:t>
              </a:r>
            </a:p>
            <a:p>
              <a:pPr algn="ctr" defTabSz="914400">
                <a:buClr>
                  <a:srgbClr val="000000"/>
                </a:buClr>
                <a:buFont typeface="Arial"/>
                <a:buNone/>
              </a:pPr>
              <a:r>
                <a:rPr lang="en-US" altLang="zh-TW" sz="1600" kern="0" dirty="0" smtClean="0">
                  <a:solidFill>
                    <a:srgbClr val="FF0000"/>
                  </a:solidFill>
                  <a:sym typeface="Arial"/>
                </a:rPr>
                <a:t>0</a:t>
              </a:r>
            </a:p>
            <a:p>
              <a:pPr algn="ctr" defTabSz="914400">
                <a:buClr>
                  <a:srgbClr val="000000"/>
                </a:buClr>
                <a:buFont typeface="Arial"/>
                <a:buNone/>
              </a:pPr>
              <a:r>
                <a:rPr lang="en-US" altLang="zh-TW" sz="1600" kern="0" dirty="0" smtClean="0">
                  <a:solidFill>
                    <a:srgbClr val="FF0000"/>
                  </a:solidFill>
                  <a:sym typeface="Arial"/>
                </a:rPr>
                <a:t>0</a:t>
              </a:r>
            </a:p>
            <a:p>
              <a:pPr algn="ctr" defTabSz="914400">
                <a:buClr>
                  <a:srgbClr val="000000"/>
                </a:buClr>
                <a:buFont typeface="Arial"/>
                <a:buNone/>
              </a:pPr>
              <a:r>
                <a:rPr lang="en-US" altLang="zh-TW" sz="1600" kern="0" dirty="0" smtClean="0">
                  <a:solidFill>
                    <a:srgbClr val="FF0000"/>
                  </a:solidFill>
                  <a:sym typeface="Arial"/>
                </a:rPr>
                <a:t>0</a:t>
              </a:r>
            </a:p>
            <a:p>
              <a:pPr algn="ctr" defTabSz="914400">
                <a:buClr>
                  <a:srgbClr val="000000"/>
                </a:buClr>
                <a:buFont typeface="Arial"/>
                <a:buNone/>
              </a:pPr>
              <a:r>
                <a:rPr lang="en-US" altLang="zh-TW" sz="1600" kern="0" dirty="0" smtClean="0">
                  <a:solidFill>
                    <a:srgbClr val="FF0000"/>
                  </a:solidFill>
                  <a:sym typeface="Arial"/>
                </a:rPr>
                <a:t>0</a:t>
              </a:r>
            </a:p>
            <a:p>
              <a:pPr algn="ctr" defTabSz="914400">
                <a:buClr>
                  <a:srgbClr val="000000"/>
                </a:buClr>
                <a:buFont typeface="Arial"/>
                <a:buNone/>
              </a:pPr>
              <a:r>
                <a:rPr lang="en-US" altLang="zh-TW" sz="1600" kern="0" dirty="0" smtClean="0">
                  <a:solidFill>
                    <a:srgbClr val="FF0000"/>
                  </a:solidFill>
                  <a:sym typeface="Arial"/>
                </a:rPr>
                <a:t>0</a:t>
              </a:r>
            </a:p>
            <a:p>
              <a:pPr algn="ctr" defTabSz="914400">
                <a:buClr>
                  <a:srgbClr val="000000"/>
                </a:buClr>
                <a:buFont typeface="Arial"/>
                <a:buNone/>
              </a:pPr>
              <a:r>
                <a:rPr lang="en-US" altLang="zh-TW" sz="1600" kern="0" dirty="0" smtClean="0">
                  <a:solidFill>
                    <a:srgbClr val="FF0000"/>
                  </a:solidFill>
                  <a:sym typeface="Arial"/>
                </a:rPr>
                <a:t>0.90</a:t>
              </a:r>
            </a:p>
            <a:p>
              <a:pPr algn="ctr" defTabSz="914400">
                <a:buClr>
                  <a:srgbClr val="000000"/>
                </a:buClr>
                <a:buFont typeface="Arial"/>
                <a:buNone/>
              </a:pPr>
              <a:r>
                <a:rPr lang="en-US" altLang="zh-TW" sz="1600" kern="0" dirty="0" smtClean="0">
                  <a:solidFill>
                    <a:srgbClr val="FF0000"/>
                  </a:solidFill>
                  <a:sym typeface="Arial"/>
                </a:rPr>
                <a:t>0.08</a:t>
              </a:r>
            </a:p>
            <a:p>
              <a:pPr algn="ctr" defTabSz="914400">
                <a:buClr>
                  <a:srgbClr val="000000"/>
                </a:buClr>
                <a:buFont typeface="Arial"/>
                <a:buNone/>
              </a:pPr>
              <a:r>
                <a:rPr lang="en-US" altLang="zh-TW" sz="1600" kern="0" dirty="0" smtClean="0">
                  <a:solidFill>
                    <a:srgbClr val="FF0000"/>
                  </a:solidFill>
                  <a:sym typeface="Arial"/>
                </a:rPr>
                <a:t>0.02</a:t>
              </a:r>
            </a:p>
          </p:txBody>
        </p:sp>
      </p:grpSp>
      <p:sp>
        <p:nvSpPr>
          <p:cNvPr id="22" name="Rectangle 21"/>
          <p:cNvSpPr/>
          <p:nvPr/>
        </p:nvSpPr>
        <p:spPr>
          <a:xfrm>
            <a:off x="6467216" y="1239916"/>
            <a:ext cx="1077237" cy="513839"/>
          </a:xfrm>
          <a:prstGeom prst="rect">
            <a:avLst/>
          </a:prstGeom>
          <a:solidFill>
            <a:srgbClr val="0080FF"/>
          </a:solidFill>
          <a:ln>
            <a:solidFill>
              <a:srgbClr val="008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altLang="zh-TW" sz="1400" kern="0" dirty="0" smtClean="0">
                <a:solidFill>
                  <a:srgbClr val="FFFFFF"/>
                </a:solidFill>
                <a:sym typeface="Arial"/>
              </a:rPr>
              <a:t>Probability</a:t>
            </a:r>
            <a:endParaRPr lang="en-US" sz="1400" kern="0" dirty="0">
              <a:solidFill>
                <a:srgbClr val="FFFFFF"/>
              </a:solidFill>
              <a:sym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0" dirty="0" smtClean="0">
                <a:latin typeface="Calibri" charset="0"/>
                <a:ea typeface="Calibri" charset="0"/>
                <a:cs typeface="Calibri" charset="0"/>
              </a:rPr>
              <a:t>Neural Machine Translation</a:t>
            </a:r>
            <a:endParaRPr lang="en-US" sz="3600" b="0" dirty="0"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00" y="3471224"/>
            <a:ext cx="840963" cy="791494"/>
          </a:xfrm>
          <a:prstGeom prst="rect">
            <a:avLst/>
          </a:prstGeom>
        </p:spPr>
      </p:pic>
      <p:sp>
        <p:nvSpPr>
          <p:cNvPr id="14" name="Right Arrow 13"/>
          <p:cNvSpPr/>
          <p:nvPr/>
        </p:nvSpPr>
        <p:spPr>
          <a:xfrm>
            <a:off x="1292345" y="3600432"/>
            <a:ext cx="414653" cy="5300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>
              <a:buClr>
                <a:srgbClr val="000000"/>
              </a:buClr>
              <a:buFont typeface="Arial"/>
              <a:buNone/>
            </a:pPr>
            <a:endParaRPr lang="en-US" sz="1400" kern="0">
              <a:solidFill>
                <a:srgbClr val="FFFFFF"/>
              </a:solidFill>
              <a:sym typeface="Arial"/>
            </a:endParaRPr>
          </a:p>
        </p:txBody>
      </p:sp>
      <p:sp>
        <p:nvSpPr>
          <p:cNvPr id="15" name="Right Arrow 14"/>
          <p:cNvSpPr/>
          <p:nvPr/>
        </p:nvSpPr>
        <p:spPr>
          <a:xfrm>
            <a:off x="2642516" y="3600432"/>
            <a:ext cx="414653" cy="5300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>
              <a:buClr>
                <a:srgbClr val="000000"/>
              </a:buClr>
              <a:buFont typeface="Arial"/>
              <a:buNone/>
            </a:pPr>
            <a:endParaRPr lang="en-US" sz="1400" kern="0">
              <a:solidFill>
                <a:srgbClr val="FFFFFF"/>
              </a:solidFill>
              <a:sym typeface="Arial"/>
            </a:endParaRPr>
          </a:p>
        </p:txBody>
      </p:sp>
      <p:sp>
        <p:nvSpPr>
          <p:cNvPr id="17" name="Right Arrow 16"/>
          <p:cNvSpPr/>
          <p:nvPr/>
        </p:nvSpPr>
        <p:spPr>
          <a:xfrm>
            <a:off x="6052563" y="3541950"/>
            <a:ext cx="414653" cy="530089"/>
          </a:xfrm>
          <a:prstGeom prst="rightArrow">
            <a:avLst/>
          </a:prstGeom>
          <a:solidFill>
            <a:srgbClr val="66CCFF"/>
          </a:solidFill>
          <a:ln>
            <a:solidFill>
              <a:srgbClr val="008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>
              <a:buClr>
                <a:srgbClr val="000000"/>
              </a:buClr>
              <a:buFont typeface="Arial"/>
              <a:buNone/>
            </a:pPr>
            <a:endParaRPr lang="en-US" sz="1400" kern="0">
              <a:solidFill>
                <a:srgbClr val="FFFFFF"/>
              </a:solidFill>
              <a:sym typeface="Arial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8189" y="2728131"/>
            <a:ext cx="2901694" cy="2352261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7544453" y="1230535"/>
            <a:ext cx="1480877" cy="52322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1400" kern="0" dirty="0" smtClean="0">
                <a:solidFill>
                  <a:srgbClr val="FFFF00"/>
                </a:solidFill>
                <a:ea typeface="Arial"/>
                <a:cs typeface="Arial"/>
                <a:sym typeface="Arial"/>
              </a:rPr>
              <a:t>of the next Chinese word</a:t>
            </a:r>
            <a:endParaRPr lang="en-US" sz="1400" kern="0" dirty="0">
              <a:solidFill>
                <a:srgbClr val="FFFF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23" name="Folded Corner 30">
            <a:extLst>
              <a:ext uri="{FF2B5EF4-FFF2-40B4-BE49-F238E27FC236}">
                <a16:creationId xmlns:a16="http://schemas.microsoft.com/office/drawing/2014/main" xmlns="" id="{961C9F4A-CCFB-4E17-AA2B-332CD6095B08}"/>
              </a:ext>
            </a:extLst>
          </p:cNvPr>
          <p:cNvSpPr/>
          <p:nvPr/>
        </p:nvSpPr>
        <p:spPr>
          <a:xfrm>
            <a:off x="125411" y="3182071"/>
            <a:ext cx="1051965" cy="1366809"/>
          </a:xfrm>
          <a:prstGeom prst="foldedCorner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altLang="zh-HK" sz="1200" kern="0" dirty="0" smtClean="0">
                <a:solidFill>
                  <a:srgbClr val="008E00"/>
                </a:solidFill>
                <a:cs typeface="Arial" panose="020B0604020202020204" pitchFamily="34" charset="0"/>
                <a:sym typeface="Arial"/>
              </a:rPr>
              <a:t>ST: I go to school by bus.</a:t>
            </a:r>
            <a:endParaRPr lang="en-US" altLang="zh-HK" sz="1200" kern="0" dirty="0">
              <a:solidFill>
                <a:srgbClr val="008E00"/>
              </a:solidFill>
              <a:cs typeface="Arial" panose="020B0604020202020204" pitchFamily="34" charset="0"/>
              <a:sym typeface="Arial"/>
            </a:endParaRPr>
          </a:p>
        </p:txBody>
      </p:sp>
      <p:sp>
        <p:nvSpPr>
          <p:cNvPr id="33" name="Folded Corner 30">
            <a:extLst>
              <a:ext uri="{FF2B5EF4-FFF2-40B4-BE49-F238E27FC236}">
                <a16:creationId xmlns:a16="http://schemas.microsoft.com/office/drawing/2014/main" xmlns="" id="{961C9F4A-CCFB-4E17-AA2B-332CD6095B08}"/>
              </a:ext>
            </a:extLst>
          </p:cNvPr>
          <p:cNvSpPr/>
          <p:nvPr/>
        </p:nvSpPr>
        <p:spPr>
          <a:xfrm>
            <a:off x="132698" y="4673379"/>
            <a:ext cx="1051965" cy="1366809"/>
          </a:xfrm>
          <a:prstGeom prst="foldedCorner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altLang="zh-TW" sz="1200" kern="0" dirty="0" smtClean="0">
                <a:solidFill>
                  <a:srgbClr val="FF0000"/>
                </a:solidFill>
                <a:cs typeface="Arial" panose="020B0604020202020204" pitchFamily="34" charset="0"/>
                <a:sym typeface="Arial"/>
              </a:rPr>
              <a:t>T</a:t>
            </a:r>
            <a:r>
              <a:rPr lang="en-US" altLang="zh-HK" sz="1200" kern="0" dirty="0" smtClean="0">
                <a:solidFill>
                  <a:srgbClr val="FF0000"/>
                </a:solidFill>
                <a:cs typeface="Arial" panose="020B0604020202020204" pitchFamily="34" charset="0"/>
                <a:sym typeface="Arial"/>
              </a:rPr>
              <a:t>T: </a:t>
            </a: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zh-TW" altLang="en-US" sz="1200" kern="0" dirty="0" smtClean="0">
                <a:solidFill>
                  <a:srgbClr val="FF0000"/>
                </a:solidFill>
                <a:cs typeface="Arial" panose="020B0604020202020204" pitchFamily="34" charset="0"/>
                <a:sym typeface="Arial"/>
              </a:rPr>
              <a:t>我乘公車去</a:t>
            </a:r>
            <a:endParaRPr lang="en-US" altLang="zh-HK" sz="1200" kern="0" dirty="0">
              <a:solidFill>
                <a:srgbClr val="FF0000"/>
              </a:solidFill>
              <a:cs typeface="Arial" panose="020B0604020202020204" pitchFamily="34" charset="0"/>
              <a:sym typeface="Arial"/>
            </a:endParaRPr>
          </a:p>
        </p:txBody>
      </p:sp>
      <p:sp>
        <p:nvSpPr>
          <p:cNvPr id="34" name="Right Arrow 33"/>
          <p:cNvSpPr/>
          <p:nvPr/>
        </p:nvSpPr>
        <p:spPr>
          <a:xfrm rot="19663226">
            <a:off x="1286882" y="5004380"/>
            <a:ext cx="414653" cy="5300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>
              <a:buClr>
                <a:srgbClr val="000000"/>
              </a:buClr>
              <a:buFont typeface="Arial"/>
              <a:buNone/>
            </a:pPr>
            <a:endParaRPr lang="en-US" sz="1400" kern="0">
              <a:solidFill>
                <a:srgbClr val="FFFFFF"/>
              </a:solidFill>
              <a:sym typeface="Arial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6577563" y="4673379"/>
            <a:ext cx="1933780" cy="39359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>
              <a:buClr>
                <a:srgbClr val="000000"/>
              </a:buClr>
              <a:buFont typeface="Arial"/>
              <a:buNone/>
            </a:pPr>
            <a:endParaRPr lang="en-US" sz="1400" kern="0">
              <a:solidFill>
                <a:srgbClr val="FFFFFF"/>
              </a:solidFill>
              <a:sym typeface="Arial"/>
            </a:endParaRPr>
          </a:p>
        </p:txBody>
      </p:sp>
      <p:sp>
        <p:nvSpPr>
          <p:cNvPr id="24" name="Double Bracket 23"/>
          <p:cNvSpPr/>
          <p:nvPr/>
        </p:nvSpPr>
        <p:spPr>
          <a:xfrm>
            <a:off x="1847935" y="1690758"/>
            <a:ext cx="705678" cy="4349429"/>
          </a:xfrm>
          <a:prstGeom prst="bracketPair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1400" kern="0" dirty="0" smtClean="0">
                <a:solidFill>
                  <a:srgbClr val="FF0000"/>
                </a:solidFill>
                <a:sym typeface="Arial"/>
              </a:rPr>
              <a:t>0</a:t>
            </a: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altLang="zh-TW" sz="1400" kern="0" dirty="0" smtClean="0">
                <a:solidFill>
                  <a:srgbClr val="FF0000"/>
                </a:solidFill>
                <a:sym typeface="Arial"/>
              </a:rPr>
              <a:t>1</a:t>
            </a:r>
            <a:endParaRPr lang="en-US" sz="1400" kern="0" dirty="0" smtClean="0">
              <a:solidFill>
                <a:srgbClr val="FF0000"/>
              </a:solidFill>
              <a:sym typeface="Arial"/>
            </a:endParaRP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1400" kern="0" dirty="0">
                <a:solidFill>
                  <a:srgbClr val="FF0000"/>
                </a:solidFill>
                <a:sym typeface="Arial"/>
              </a:rPr>
              <a:t>1</a:t>
            </a:r>
            <a:endParaRPr lang="en-US" sz="1400" kern="0" dirty="0" smtClean="0">
              <a:solidFill>
                <a:srgbClr val="FF0000"/>
              </a:solidFill>
              <a:sym typeface="Arial"/>
            </a:endParaRP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altLang="zh-TW" sz="1400" kern="0" dirty="0" smtClean="0">
                <a:solidFill>
                  <a:srgbClr val="FF0000"/>
                </a:solidFill>
                <a:sym typeface="Arial"/>
              </a:rPr>
              <a:t>1</a:t>
            </a:r>
            <a:endParaRPr lang="en-US" sz="1400" kern="0" dirty="0" smtClean="0">
              <a:solidFill>
                <a:srgbClr val="FF0000"/>
              </a:solidFill>
              <a:sym typeface="Arial"/>
            </a:endParaRP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1400" kern="0" dirty="0">
                <a:solidFill>
                  <a:srgbClr val="FF0000"/>
                </a:solidFill>
                <a:sym typeface="Arial"/>
              </a:rPr>
              <a:t>1</a:t>
            </a:r>
            <a:endParaRPr lang="en-US" sz="1400" kern="0" dirty="0" smtClean="0">
              <a:solidFill>
                <a:srgbClr val="FF0000"/>
              </a:solidFill>
              <a:sym typeface="Arial"/>
            </a:endParaRP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altLang="zh-TW" sz="1400" kern="0" dirty="0">
                <a:solidFill>
                  <a:srgbClr val="FF0000"/>
                </a:solidFill>
                <a:sym typeface="Arial"/>
              </a:rPr>
              <a:t>1</a:t>
            </a:r>
            <a:endParaRPr lang="en-US" sz="1400" kern="0" dirty="0" smtClean="0">
              <a:solidFill>
                <a:srgbClr val="FF0000"/>
              </a:solidFill>
              <a:sym typeface="Arial"/>
            </a:endParaRP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altLang="zh-TW" sz="1400" kern="0" dirty="0" smtClean="0">
                <a:solidFill>
                  <a:srgbClr val="FF0000"/>
                </a:solidFill>
                <a:sym typeface="Arial"/>
              </a:rPr>
              <a:t>1</a:t>
            </a:r>
            <a:endParaRPr lang="en-US" sz="1400" kern="0" dirty="0" smtClean="0">
              <a:solidFill>
                <a:srgbClr val="FF0000"/>
              </a:solidFill>
              <a:sym typeface="Arial"/>
            </a:endParaRP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altLang="zh-TW" sz="1400" kern="0" dirty="0">
                <a:solidFill>
                  <a:srgbClr val="FF0000"/>
                </a:solidFill>
                <a:sym typeface="Arial"/>
              </a:rPr>
              <a:t>1</a:t>
            </a:r>
            <a:endParaRPr lang="en-US" sz="1400" kern="0" dirty="0" smtClean="0">
              <a:solidFill>
                <a:srgbClr val="FF0000"/>
              </a:solidFill>
              <a:sym typeface="Arial"/>
            </a:endParaRP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1400" kern="0" dirty="0" smtClean="0">
                <a:solidFill>
                  <a:srgbClr val="FF0000"/>
                </a:solidFill>
                <a:sym typeface="Arial"/>
              </a:rPr>
              <a:t>1</a:t>
            </a: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altLang="zh-TW" sz="1400" kern="0" dirty="0">
                <a:solidFill>
                  <a:srgbClr val="FF0000"/>
                </a:solidFill>
                <a:sym typeface="Arial"/>
              </a:rPr>
              <a:t>1</a:t>
            </a:r>
            <a:endParaRPr lang="en-US" sz="1400" kern="0" dirty="0" smtClean="0">
              <a:solidFill>
                <a:srgbClr val="FF0000"/>
              </a:solidFill>
              <a:sym typeface="Arial"/>
            </a:endParaRP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1400" kern="0" dirty="0" smtClean="0">
                <a:solidFill>
                  <a:srgbClr val="FF0000"/>
                </a:solidFill>
                <a:sym typeface="Arial"/>
              </a:rPr>
              <a:t>0</a:t>
            </a: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1400" kern="0" dirty="0" smtClean="0">
                <a:solidFill>
                  <a:srgbClr val="FF0000"/>
                </a:solidFill>
                <a:sym typeface="Arial"/>
              </a:rPr>
              <a:t>1</a:t>
            </a: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1400" kern="0" dirty="0" smtClean="0">
                <a:solidFill>
                  <a:srgbClr val="FF0000"/>
                </a:solidFill>
                <a:sym typeface="Arial"/>
              </a:rPr>
              <a:t>0</a:t>
            </a: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1400" kern="0" dirty="0" smtClean="0">
                <a:solidFill>
                  <a:srgbClr val="FF0000"/>
                </a:solidFill>
                <a:sym typeface="Arial"/>
              </a:rPr>
              <a:t>1</a:t>
            </a: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altLang="zh-TW" sz="1400" kern="0" dirty="0">
                <a:solidFill>
                  <a:srgbClr val="FF0000"/>
                </a:solidFill>
                <a:sym typeface="Arial"/>
              </a:rPr>
              <a:t>1</a:t>
            </a:r>
            <a:endParaRPr lang="en-US" sz="1400" kern="0" dirty="0" smtClean="0">
              <a:solidFill>
                <a:srgbClr val="FF0000"/>
              </a:solidFill>
              <a:sym typeface="Arial"/>
            </a:endParaRP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altLang="zh-TW" sz="1400" kern="0" dirty="0">
                <a:solidFill>
                  <a:srgbClr val="FF0000"/>
                </a:solidFill>
                <a:sym typeface="Arial"/>
              </a:rPr>
              <a:t>0</a:t>
            </a:r>
            <a:endParaRPr lang="en-US" sz="1400" kern="0" dirty="0" smtClean="0">
              <a:solidFill>
                <a:srgbClr val="FF0000"/>
              </a:solidFill>
              <a:sym typeface="Arial"/>
            </a:endParaRP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1400" kern="0" dirty="0" smtClean="0">
                <a:solidFill>
                  <a:srgbClr val="FF0000"/>
                </a:solidFill>
                <a:sym typeface="Arial"/>
              </a:rPr>
              <a:t>0</a:t>
            </a: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altLang="zh-TW" sz="1400" kern="0" dirty="0">
                <a:solidFill>
                  <a:srgbClr val="FF0000"/>
                </a:solidFill>
                <a:sym typeface="Arial"/>
              </a:rPr>
              <a:t>1</a:t>
            </a:r>
            <a:endParaRPr lang="en-US" sz="1400" kern="0" dirty="0" smtClean="0">
              <a:solidFill>
                <a:srgbClr val="FF0000"/>
              </a:solidFill>
              <a:sym typeface="Arial"/>
            </a:endParaRP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altLang="zh-TW" sz="1400" kern="0" dirty="0">
                <a:solidFill>
                  <a:srgbClr val="FF0000"/>
                </a:solidFill>
                <a:sym typeface="Arial"/>
              </a:rPr>
              <a:t>1</a:t>
            </a:r>
            <a:endParaRPr lang="en-US" sz="1400" kern="0" dirty="0" smtClean="0">
              <a:solidFill>
                <a:srgbClr val="FF0000"/>
              </a:solidFill>
              <a:sym typeface="Arial"/>
            </a:endParaRP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1400" kern="0" dirty="0" smtClean="0">
                <a:solidFill>
                  <a:srgbClr val="FF0000"/>
                </a:solidFill>
                <a:sym typeface="Arial"/>
              </a:rPr>
              <a:t>1</a:t>
            </a: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1400" kern="0" dirty="0">
                <a:solidFill>
                  <a:srgbClr val="FF0000"/>
                </a:solidFill>
                <a:sym typeface="Arial"/>
              </a:rPr>
              <a:t>0</a:t>
            </a:r>
            <a:endParaRPr lang="en-US" sz="1400" kern="0" dirty="0" smtClean="0">
              <a:solidFill>
                <a:srgbClr val="FF0000"/>
              </a:solidFill>
              <a:sym typeface="Arial"/>
            </a:endParaRPr>
          </a:p>
        </p:txBody>
      </p:sp>
      <p:sp>
        <p:nvSpPr>
          <p:cNvPr id="26" name="Double Bracket 25"/>
          <p:cNvSpPr/>
          <p:nvPr/>
        </p:nvSpPr>
        <p:spPr>
          <a:xfrm>
            <a:off x="1844502" y="1690757"/>
            <a:ext cx="705678" cy="4349429"/>
          </a:xfrm>
          <a:prstGeom prst="bracketPair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altLang="zh-TW" sz="1400" kern="0" dirty="0" smtClean="0">
                <a:solidFill>
                  <a:srgbClr val="FF0000"/>
                </a:solidFill>
                <a:sym typeface="Arial"/>
              </a:rPr>
              <a:t>0</a:t>
            </a:r>
            <a:endParaRPr lang="en-US" sz="1400" kern="0" dirty="0" smtClean="0">
              <a:solidFill>
                <a:srgbClr val="FF0000"/>
              </a:solidFill>
              <a:sym typeface="Arial"/>
            </a:endParaRP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altLang="zh-TW" sz="1400" kern="0" dirty="0">
                <a:solidFill>
                  <a:srgbClr val="FF0000"/>
                </a:solidFill>
                <a:sym typeface="Arial"/>
              </a:rPr>
              <a:t>0</a:t>
            </a:r>
            <a:endParaRPr lang="en-US" sz="1400" kern="0" dirty="0" smtClean="0">
              <a:solidFill>
                <a:srgbClr val="FF0000"/>
              </a:solidFill>
              <a:sym typeface="Arial"/>
            </a:endParaRP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altLang="zh-TW" sz="1400" kern="0" dirty="0" smtClean="0">
                <a:solidFill>
                  <a:srgbClr val="FF0000"/>
                </a:solidFill>
                <a:sym typeface="Arial"/>
              </a:rPr>
              <a:t>0</a:t>
            </a:r>
            <a:endParaRPr lang="en-US" sz="1400" kern="0" dirty="0" smtClean="0">
              <a:solidFill>
                <a:srgbClr val="FF0000"/>
              </a:solidFill>
              <a:sym typeface="Arial"/>
            </a:endParaRP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altLang="zh-TW" sz="1400" kern="0" dirty="0">
                <a:solidFill>
                  <a:srgbClr val="FF0000"/>
                </a:solidFill>
                <a:sym typeface="Arial"/>
              </a:rPr>
              <a:t>0</a:t>
            </a:r>
            <a:endParaRPr lang="en-US" sz="1400" kern="0" dirty="0" smtClean="0">
              <a:solidFill>
                <a:srgbClr val="FF0000"/>
              </a:solidFill>
              <a:sym typeface="Arial"/>
            </a:endParaRP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1400" kern="0" dirty="0">
                <a:solidFill>
                  <a:srgbClr val="FF0000"/>
                </a:solidFill>
                <a:sym typeface="Arial"/>
              </a:rPr>
              <a:t>1</a:t>
            </a:r>
            <a:endParaRPr lang="en-US" sz="1400" kern="0" dirty="0" smtClean="0">
              <a:solidFill>
                <a:srgbClr val="FF0000"/>
              </a:solidFill>
              <a:sym typeface="Arial"/>
            </a:endParaRP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altLang="zh-TW" sz="1400" kern="0" dirty="0">
                <a:solidFill>
                  <a:srgbClr val="FF0000"/>
                </a:solidFill>
                <a:sym typeface="Arial"/>
              </a:rPr>
              <a:t>1</a:t>
            </a:r>
            <a:endParaRPr lang="en-US" sz="1400" kern="0" dirty="0" smtClean="0">
              <a:solidFill>
                <a:srgbClr val="FF0000"/>
              </a:solidFill>
              <a:sym typeface="Arial"/>
            </a:endParaRP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altLang="zh-TW" sz="1400" kern="0" dirty="0">
                <a:solidFill>
                  <a:srgbClr val="FF0000"/>
                </a:solidFill>
                <a:sym typeface="Arial"/>
              </a:rPr>
              <a:t>0</a:t>
            </a:r>
            <a:endParaRPr lang="en-US" sz="1400" kern="0" dirty="0" smtClean="0">
              <a:solidFill>
                <a:srgbClr val="FF0000"/>
              </a:solidFill>
              <a:sym typeface="Arial"/>
            </a:endParaRP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altLang="zh-TW" sz="1400" kern="0" dirty="0" smtClean="0">
                <a:solidFill>
                  <a:srgbClr val="FF0000"/>
                </a:solidFill>
                <a:sym typeface="Arial"/>
              </a:rPr>
              <a:t>0</a:t>
            </a:r>
            <a:endParaRPr lang="en-US" sz="1400" kern="0" dirty="0" smtClean="0">
              <a:solidFill>
                <a:srgbClr val="FF0000"/>
              </a:solidFill>
              <a:sym typeface="Arial"/>
            </a:endParaRP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altLang="zh-TW" sz="1400" kern="0" dirty="0">
                <a:solidFill>
                  <a:srgbClr val="FF0000"/>
                </a:solidFill>
                <a:sym typeface="Arial"/>
              </a:rPr>
              <a:t>0</a:t>
            </a:r>
            <a:endParaRPr lang="en-US" sz="1400" kern="0" dirty="0" smtClean="0">
              <a:solidFill>
                <a:srgbClr val="FF0000"/>
              </a:solidFill>
              <a:sym typeface="Arial"/>
            </a:endParaRP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altLang="zh-TW" sz="1400" kern="0" dirty="0" smtClean="0">
                <a:solidFill>
                  <a:srgbClr val="FF0000"/>
                </a:solidFill>
                <a:sym typeface="Arial"/>
              </a:rPr>
              <a:t>1</a:t>
            </a:r>
            <a:endParaRPr lang="en-US" sz="1400" kern="0" dirty="0" smtClean="0">
              <a:solidFill>
                <a:srgbClr val="FF0000"/>
              </a:solidFill>
              <a:sym typeface="Arial"/>
            </a:endParaRP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altLang="zh-TW" sz="1400" kern="0" dirty="0">
                <a:solidFill>
                  <a:srgbClr val="FF0000"/>
                </a:solidFill>
                <a:sym typeface="Arial"/>
              </a:rPr>
              <a:t>1</a:t>
            </a:r>
            <a:endParaRPr lang="en-US" sz="1400" kern="0" dirty="0" smtClean="0">
              <a:solidFill>
                <a:srgbClr val="FF0000"/>
              </a:solidFill>
              <a:sym typeface="Arial"/>
            </a:endParaRP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altLang="zh-TW" sz="1400" kern="0" dirty="0">
                <a:solidFill>
                  <a:srgbClr val="FF0000"/>
                </a:solidFill>
                <a:sym typeface="Arial"/>
              </a:rPr>
              <a:t>0</a:t>
            </a:r>
            <a:endParaRPr lang="en-US" sz="1400" kern="0" dirty="0" smtClean="0">
              <a:solidFill>
                <a:srgbClr val="FF0000"/>
              </a:solidFill>
              <a:sym typeface="Arial"/>
            </a:endParaRP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altLang="zh-TW" sz="1400" kern="0" dirty="0">
                <a:solidFill>
                  <a:srgbClr val="FF0000"/>
                </a:solidFill>
                <a:sym typeface="Arial"/>
              </a:rPr>
              <a:t>1</a:t>
            </a:r>
            <a:endParaRPr lang="en-US" sz="1400" kern="0" dirty="0" smtClean="0">
              <a:solidFill>
                <a:srgbClr val="FF0000"/>
              </a:solidFill>
              <a:sym typeface="Arial"/>
            </a:endParaRP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altLang="zh-TW" sz="1400" kern="0" dirty="0">
                <a:solidFill>
                  <a:srgbClr val="FF0000"/>
                </a:solidFill>
                <a:sym typeface="Arial"/>
              </a:rPr>
              <a:t>0</a:t>
            </a:r>
            <a:endParaRPr lang="en-US" sz="1400" kern="0" dirty="0" smtClean="0">
              <a:solidFill>
                <a:srgbClr val="FF0000"/>
              </a:solidFill>
              <a:sym typeface="Arial"/>
            </a:endParaRP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altLang="zh-TW" sz="1400" kern="0" dirty="0">
                <a:solidFill>
                  <a:srgbClr val="FF0000"/>
                </a:solidFill>
                <a:sym typeface="Arial"/>
              </a:rPr>
              <a:t>1</a:t>
            </a:r>
            <a:endParaRPr lang="en-US" sz="1400" kern="0" dirty="0" smtClean="0">
              <a:solidFill>
                <a:srgbClr val="FF0000"/>
              </a:solidFill>
              <a:sym typeface="Arial"/>
            </a:endParaRP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altLang="zh-TW" sz="1400" kern="0" dirty="0" smtClean="0">
                <a:solidFill>
                  <a:srgbClr val="FF0000"/>
                </a:solidFill>
                <a:sym typeface="Arial"/>
              </a:rPr>
              <a:t>1</a:t>
            </a:r>
            <a:endParaRPr lang="en-US" sz="1400" kern="0" dirty="0" smtClean="0">
              <a:solidFill>
                <a:srgbClr val="FF0000"/>
              </a:solidFill>
              <a:sym typeface="Arial"/>
            </a:endParaRP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1400" kern="0" dirty="0" smtClean="0">
                <a:solidFill>
                  <a:srgbClr val="FF0000"/>
                </a:solidFill>
                <a:sym typeface="Arial"/>
              </a:rPr>
              <a:t>0</a:t>
            </a: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altLang="zh-TW" sz="1400" kern="0" dirty="0">
                <a:solidFill>
                  <a:srgbClr val="FF0000"/>
                </a:solidFill>
                <a:sym typeface="Arial"/>
              </a:rPr>
              <a:t>1</a:t>
            </a:r>
            <a:endParaRPr lang="en-US" sz="1400" kern="0" dirty="0" smtClean="0">
              <a:solidFill>
                <a:srgbClr val="FF0000"/>
              </a:solidFill>
              <a:sym typeface="Arial"/>
            </a:endParaRP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altLang="zh-TW" sz="1400" kern="0" dirty="0" smtClean="0">
                <a:solidFill>
                  <a:srgbClr val="FF0000"/>
                </a:solidFill>
                <a:sym typeface="Arial"/>
              </a:rPr>
              <a:t>0</a:t>
            </a:r>
            <a:endParaRPr lang="en-US" sz="1400" kern="0" dirty="0" smtClean="0">
              <a:solidFill>
                <a:srgbClr val="FF0000"/>
              </a:solidFill>
              <a:sym typeface="Arial"/>
            </a:endParaRP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altLang="zh-TW" sz="1400" kern="0" dirty="0">
                <a:solidFill>
                  <a:srgbClr val="FF0000"/>
                </a:solidFill>
                <a:sym typeface="Arial"/>
              </a:rPr>
              <a:t>0</a:t>
            </a:r>
            <a:endParaRPr lang="en-US" sz="1400" kern="0" dirty="0" smtClean="0">
              <a:solidFill>
                <a:srgbClr val="FF0000"/>
              </a:solidFill>
              <a:sym typeface="Arial"/>
            </a:endParaRP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1400" kern="0" dirty="0">
                <a:solidFill>
                  <a:srgbClr val="FF0000"/>
                </a:solidFill>
                <a:sym typeface="Arial"/>
              </a:rPr>
              <a:t>0</a:t>
            </a:r>
            <a:endParaRPr lang="en-US" sz="1400" kern="0" dirty="0" smtClean="0">
              <a:solidFill>
                <a:srgbClr val="FF0000"/>
              </a:solidFill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37887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8" grpId="0" animBg="1"/>
      <p:bldP spid="2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114099" y="2962304"/>
            <a:ext cx="326243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800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如何訓練？</a:t>
            </a:r>
            <a:endParaRPr lang="zh-HK" altLang="en-US" sz="4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213973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727998" y="812225"/>
            <a:ext cx="23397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 smtClean="0"/>
              <a:t>Training data</a:t>
            </a:r>
            <a:endParaRPr lang="zh-HK" altLang="en-US" sz="3200" dirty="0"/>
          </a:p>
        </p:txBody>
      </p:sp>
      <p:graphicFrame>
        <p:nvGraphicFramePr>
          <p:cNvPr id="7" name="表格 6"/>
          <p:cNvGraphicFramePr>
            <a:graphicFrameLocks noGrp="1"/>
          </p:cNvGraphicFramePr>
          <p:nvPr/>
        </p:nvGraphicFramePr>
        <p:xfrm>
          <a:off x="727998" y="1609435"/>
          <a:ext cx="7649384" cy="463434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24692"/>
                <a:gridCol w="3824692"/>
              </a:tblGrid>
              <a:tr h="772391">
                <a:tc>
                  <a:txBody>
                    <a:bodyPr/>
                    <a:lstStyle/>
                    <a:p>
                      <a:pPr algn="ctr"/>
                      <a:r>
                        <a:rPr lang="en-US" altLang="zh-HK" sz="3200" b="1" dirty="0" smtClean="0"/>
                        <a:t>INPUT</a:t>
                      </a:r>
                      <a:endParaRPr lang="zh-HK" altLang="en-U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K" sz="3200" b="1" dirty="0" smtClean="0"/>
                        <a:t>OUTPUT</a:t>
                      </a:r>
                      <a:endParaRPr lang="zh-HK" altLang="en-US" sz="3200" b="1" dirty="0"/>
                    </a:p>
                  </a:txBody>
                  <a:tcPr/>
                </a:tc>
              </a:tr>
              <a:tr h="772391">
                <a:tc>
                  <a:txBody>
                    <a:bodyPr/>
                    <a:lstStyle/>
                    <a:p>
                      <a:pPr algn="ctr"/>
                      <a:endParaRPr lang="zh-HK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K" sz="3200" dirty="0" smtClean="0"/>
                        <a:t>CAT</a:t>
                      </a:r>
                      <a:endParaRPr lang="zh-HK" altLang="en-US" sz="3200" dirty="0"/>
                    </a:p>
                  </a:txBody>
                  <a:tcPr/>
                </a:tc>
              </a:tr>
              <a:tr h="772391">
                <a:tc>
                  <a:txBody>
                    <a:bodyPr/>
                    <a:lstStyle/>
                    <a:p>
                      <a:pPr algn="ctr"/>
                      <a:endParaRPr lang="zh-HK" altLang="en-US" sz="3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K" sz="3200" dirty="0" smtClean="0"/>
                        <a:t>DOG</a:t>
                      </a:r>
                      <a:endParaRPr lang="zh-HK" altLang="en-US" sz="3200" dirty="0"/>
                    </a:p>
                  </a:txBody>
                  <a:tcPr/>
                </a:tc>
              </a:tr>
              <a:tr h="772391">
                <a:tc>
                  <a:txBody>
                    <a:bodyPr/>
                    <a:lstStyle/>
                    <a:p>
                      <a:pPr algn="ctr"/>
                      <a:endParaRPr lang="zh-HK" altLang="en-US" sz="3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K" sz="3200" dirty="0" smtClean="0"/>
                        <a:t>CAT</a:t>
                      </a:r>
                      <a:endParaRPr lang="zh-HK" altLang="en-US" sz="3200" dirty="0"/>
                    </a:p>
                  </a:txBody>
                  <a:tcPr/>
                </a:tc>
              </a:tr>
              <a:tr h="772391">
                <a:tc>
                  <a:txBody>
                    <a:bodyPr/>
                    <a:lstStyle/>
                    <a:p>
                      <a:pPr algn="ctr"/>
                      <a:endParaRPr lang="zh-HK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K" sz="3200" dirty="0" smtClean="0"/>
                        <a:t>CAT</a:t>
                      </a:r>
                      <a:endParaRPr lang="zh-HK" altLang="en-US" sz="3200" dirty="0"/>
                    </a:p>
                  </a:txBody>
                  <a:tcPr/>
                </a:tc>
              </a:tr>
              <a:tr h="772391">
                <a:tc>
                  <a:txBody>
                    <a:bodyPr/>
                    <a:lstStyle/>
                    <a:p>
                      <a:pPr algn="ctr"/>
                      <a:endParaRPr lang="zh-HK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K" sz="3200" dirty="0" smtClean="0"/>
                        <a:t>DOG</a:t>
                      </a:r>
                      <a:endParaRPr lang="zh-HK" altLang="en-US" sz="32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5200" y="2409103"/>
            <a:ext cx="979919" cy="678685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9089" y="3993694"/>
            <a:ext cx="674255" cy="674255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6326" y="4841851"/>
            <a:ext cx="439779" cy="589395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35200" y="3249384"/>
            <a:ext cx="777952" cy="582713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41482" y="5548509"/>
            <a:ext cx="771670" cy="578008"/>
          </a:xfrm>
          <a:prstGeom prst="rect">
            <a:avLst/>
          </a:prstGeom>
        </p:spPr>
      </p:pic>
      <p:graphicFrame>
        <p:nvGraphicFramePr>
          <p:cNvPr id="9" name="表格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8597606"/>
              </p:ext>
            </p:extLst>
          </p:nvPr>
        </p:nvGraphicFramePr>
        <p:xfrm>
          <a:off x="727998" y="1608571"/>
          <a:ext cx="7649384" cy="463434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24692"/>
                <a:gridCol w="3824692"/>
              </a:tblGrid>
              <a:tr h="772391">
                <a:tc>
                  <a:txBody>
                    <a:bodyPr/>
                    <a:lstStyle/>
                    <a:p>
                      <a:pPr algn="ctr"/>
                      <a:r>
                        <a:rPr lang="en-US" altLang="zh-HK" sz="3200" b="1" dirty="0" smtClean="0">
                          <a:latin typeface="+mn-lt"/>
                          <a:ea typeface="Microsoft JhengHei UI" panose="020B0604030504040204" pitchFamily="34" charset="-120"/>
                        </a:rPr>
                        <a:t>INPUT</a:t>
                      </a:r>
                      <a:endParaRPr lang="zh-HK" altLang="en-US" sz="3200" b="1" dirty="0">
                        <a:latin typeface="+mn-lt"/>
                        <a:ea typeface="Microsoft JhengHei UI" panose="020B0604030504040204" pitchFamily="34" charset="-12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K" sz="3200" b="1" dirty="0" smtClean="0">
                          <a:latin typeface="+mn-lt"/>
                          <a:ea typeface="Microsoft JhengHei UI" panose="020B0604030504040204" pitchFamily="34" charset="-120"/>
                        </a:rPr>
                        <a:t>OUTPUT</a:t>
                      </a:r>
                      <a:endParaRPr lang="zh-HK" altLang="en-US" sz="3200" b="1" dirty="0">
                        <a:latin typeface="+mn-lt"/>
                        <a:ea typeface="Microsoft JhengHei UI" panose="020B0604030504040204" pitchFamily="34" charset="-12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772391">
                <a:tc>
                  <a:txBody>
                    <a:bodyPr/>
                    <a:lstStyle/>
                    <a:p>
                      <a:pPr algn="ctr"/>
                      <a:r>
                        <a:rPr lang="en-US" altLang="zh-HK" sz="3200" dirty="0" smtClean="0">
                          <a:latin typeface="+mn-lt"/>
                          <a:ea typeface="Microsoft JhengHei UI" panose="020B0604030504040204" pitchFamily="34" charset="-120"/>
                        </a:rPr>
                        <a:t>I</a:t>
                      </a:r>
                      <a:r>
                        <a:rPr lang="en-US" altLang="zh-HK" sz="3200" baseline="0" dirty="0" smtClean="0">
                          <a:latin typeface="+mn-lt"/>
                          <a:ea typeface="Microsoft JhengHei UI" panose="020B0604030504040204" pitchFamily="34" charset="-120"/>
                        </a:rPr>
                        <a:t> go to school by bus.</a:t>
                      </a:r>
                      <a:endParaRPr lang="zh-HK" altLang="en-US" sz="3200" dirty="0">
                        <a:latin typeface="+mn-lt"/>
                        <a:ea typeface="Microsoft JhengHei UI" panose="020B0604030504040204" pitchFamily="34" charset="-12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3200" dirty="0" smtClean="0">
                          <a:latin typeface="+mn-lt"/>
                          <a:ea typeface="Microsoft JhengHei UI" panose="020B0604030504040204" pitchFamily="34" charset="-120"/>
                        </a:rPr>
                        <a:t>  我乘公車上學去。</a:t>
                      </a:r>
                      <a:endParaRPr lang="zh-HK" altLang="en-US" sz="3200" dirty="0">
                        <a:latin typeface="+mn-lt"/>
                        <a:ea typeface="Microsoft JhengHei UI" panose="020B0604030504040204" pitchFamily="34" charset="-12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772391">
                <a:tc>
                  <a:txBody>
                    <a:bodyPr/>
                    <a:lstStyle/>
                    <a:p>
                      <a:pPr algn="ctr"/>
                      <a:r>
                        <a:rPr lang="en-US" altLang="zh-HK" sz="3200" dirty="0" smtClean="0">
                          <a:latin typeface="+mn-lt"/>
                          <a:ea typeface="Microsoft JhengHei UI" panose="020B0604030504040204" pitchFamily="34" charset="-120"/>
                        </a:rPr>
                        <a:t>This</a:t>
                      </a:r>
                      <a:r>
                        <a:rPr lang="en-US" altLang="zh-HK" sz="3200" baseline="0" dirty="0" smtClean="0">
                          <a:latin typeface="+mn-lt"/>
                          <a:ea typeface="Microsoft JhengHei UI" panose="020B0604030504040204" pitchFamily="34" charset="-120"/>
                        </a:rPr>
                        <a:t> is a cup.</a:t>
                      </a:r>
                      <a:endParaRPr lang="zh-HK" altLang="en-US" sz="3200" dirty="0">
                        <a:latin typeface="+mn-lt"/>
                        <a:ea typeface="Microsoft JhengHei UI" panose="020B0604030504040204" pitchFamily="34" charset="-12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3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Microsoft JhengHei UI" panose="020B0604030504040204" pitchFamily="34" charset="-120"/>
                          <a:cs typeface="+mn-cs"/>
                        </a:rPr>
                        <a:t>這是一個杯子。</a:t>
                      </a:r>
                      <a:endParaRPr lang="zh-HK" altLang="en-US" sz="3200" dirty="0">
                        <a:latin typeface="+mn-lt"/>
                        <a:ea typeface="Microsoft JhengHei UI" panose="020B0604030504040204" pitchFamily="34" charset="-12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772391">
                <a:tc>
                  <a:txBody>
                    <a:bodyPr/>
                    <a:lstStyle/>
                    <a:p>
                      <a:pPr algn="ctr"/>
                      <a:r>
                        <a:rPr lang="en-US" altLang="zh-HK" sz="3200" dirty="0" smtClean="0">
                          <a:latin typeface="+mn-lt"/>
                          <a:ea typeface="Microsoft JhengHei UI" panose="020B0604030504040204" pitchFamily="34" charset="-120"/>
                        </a:rPr>
                        <a:t>How old are you?</a:t>
                      </a:r>
                      <a:endParaRPr lang="zh-HK" altLang="en-US" sz="3200" dirty="0">
                        <a:latin typeface="+mn-lt"/>
                        <a:ea typeface="Microsoft JhengHei UI" panose="020B0604030504040204" pitchFamily="34" charset="-12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zh-HK" sz="3200" dirty="0" smtClean="0">
                          <a:latin typeface="+mn-lt"/>
                          <a:ea typeface="Microsoft JhengHei UI" panose="020B0604030504040204" pitchFamily="34" charset="-120"/>
                        </a:rPr>
                        <a:t>你幾歲？</a:t>
                      </a:r>
                      <a:endParaRPr lang="zh-HK" altLang="en-US" sz="3200" dirty="0">
                        <a:latin typeface="+mn-lt"/>
                        <a:ea typeface="Microsoft JhengHei UI" panose="020B0604030504040204" pitchFamily="34" charset="-12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772391">
                <a:tc>
                  <a:txBody>
                    <a:bodyPr/>
                    <a:lstStyle/>
                    <a:p>
                      <a:pPr algn="ctr"/>
                      <a:r>
                        <a:rPr lang="en-US" altLang="zh-HK" sz="3200" dirty="0" smtClean="0">
                          <a:latin typeface="+mn-lt"/>
                          <a:ea typeface="Microsoft JhengHei UI" panose="020B0604030504040204" pitchFamily="34" charset="-120"/>
                        </a:rPr>
                        <a:t>Good</a:t>
                      </a:r>
                      <a:r>
                        <a:rPr lang="en-US" altLang="zh-HK" sz="3200" baseline="0" dirty="0" smtClean="0">
                          <a:latin typeface="+mn-lt"/>
                          <a:ea typeface="Microsoft JhengHei UI" panose="020B0604030504040204" pitchFamily="34" charset="-120"/>
                        </a:rPr>
                        <a:t> morning.</a:t>
                      </a:r>
                      <a:endParaRPr lang="zh-HK" altLang="en-US" sz="3200" dirty="0">
                        <a:latin typeface="+mn-lt"/>
                        <a:ea typeface="Microsoft JhengHei UI" panose="020B0604030504040204" pitchFamily="34" charset="-12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zh-HK" sz="3200" dirty="0" smtClean="0">
                          <a:latin typeface="+mn-lt"/>
                          <a:ea typeface="Microsoft JhengHei UI" panose="020B0604030504040204" pitchFamily="34" charset="-120"/>
                        </a:rPr>
                        <a:t>早上好。</a:t>
                      </a:r>
                      <a:endParaRPr lang="zh-HK" altLang="en-US" sz="3200" dirty="0">
                        <a:latin typeface="+mn-lt"/>
                        <a:ea typeface="Microsoft JhengHei UI" panose="020B0604030504040204" pitchFamily="34" charset="-12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772391">
                <a:tc>
                  <a:txBody>
                    <a:bodyPr/>
                    <a:lstStyle/>
                    <a:p>
                      <a:pPr algn="ctr"/>
                      <a:r>
                        <a:rPr lang="en-US" altLang="zh-HK" sz="3200" dirty="0" smtClean="0">
                          <a:latin typeface="+mn-lt"/>
                          <a:ea typeface="Microsoft JhengHei UI" panose="020B0604030504040204" pitchFamily="34" charset="-120"/>
                        </a:rPr>
                        <a:t>Where is he?</a:t>
                      </a:r>
                      <a:endParaRPr lang="zh-HK" altLang="en-US" sz="3200" dirty="0">
                        <a:latin typeface="+mn-lt"/>
                        <a:ea typeface="Microsoft JhengHei UI" panose="020B0604030504040204" pitchFamily="34" charset="-12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zh-HK" sz="3200" dirty="0" smtClean="0">
                          <a:latin typeface="+mn-lt"/>
                          <a:ea typeface="Microsoft JhengHei UI" panose="020B0604030504040204" pitchFamily="34" charset="-120"/>
                        </a:rPr>
                        <a:t>他在哪裡？</a:t>
                      </a:r>
                      <a:endParaRPr lang="zh-HK" altLang="en-US" sz="3200" dirty="0">
                        <a:latin typeface="+mn-lt"/>
                        <a:ea typeface="Microsoft JhengHei UI" panose="020B0604030504040204" pitchFamily="34" charset="-12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13732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3"/>
          <p:cNvGrpSpPr/>
          <p:nvPr/>
        </p:nvGrpSpPr>
        <p:grpSpPr>
          <a:xfrm>
            <a:off x="3011414" y="1757863"/>
            <a:ext cx="2418202" cy="3947859"/>
            <a:chOff x="6585757" y="1807019"/>
            <a:chExt cx="2418202" cy="3947859"/>
          </a:xfrm>
          <a:solidFill>
            <a:schemeClr val="bg1"/>
          </a:solidFill>
        </p:grpSpPr>
        <p:sp>
          <p:nvSpPr>
            <p:cNvPr id="8" name="TextBox 24"/>
            <p:cNvSpPr txBox="1"/>
            <p:nvPr/>
          </p:nvSpPr>
          <p:spPr>
            <a:xfrm>
              <a:off x="7565822" y="2011234"/>
              <a:ext cx="1438137" cy="353943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r>
                <a:rPr lang="zh-TW" altLang="en-US" sz="1600" kern="0" dirty="0" smtClean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你</a:t>
              </a:r>
              <a:endParaRPr lang="en-US" altLang="zh-TW" sz="1600" kern="0" dirty="0" smtClean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  <a:p>
              <a:pPr defTabSz="914400">
                <a:buClr>
                  <a:srgbClr val="000000"/>
                </a:buClr>
                <a:buFont typeface="Arial"/>
                <a:buNone/>
              </a:pPr>
              <a:r>
                <a:rPr lang="zh-TW" altLang="en-US" sz="1600" kern="0" dirty="0" smtClean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我</a:t>
              </a:r>
              <a:endParaRPr lang="en-US" altLang="zh-TW" sz="1600" kern="0" dirty="0" smtClean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  <a:p>
              <a:pPr defTabSz="914400">
                <a:buClr>
                  <a:srgbClr val="000000"/>
                </a:buClr>
                <a:buFont typeface="Arial"/>
                <a:buNone/>
              </a:pPr>
              <a:r>
                <a:rPr lang="zh-TW" altLang="en-US" sz="1600" kern="0" dirty="0" smtClean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他</a:t>
              </a:r>
              <a:endParaRPr lang="en-US" altLang="zh-TW" sz="1600" kern="0" dirty="0" smtClean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  <a:p>
              <a:pPr defTabSz="914400">
                <a:buClr>
                  <a:srgbClr val="000000"/>
                </a:buClr>
                <a:buFont typeface="Arial"/>
                <a:buNone/>
              </a:pPr>
              <a:r>
                <a:rPr lang="zh-TW" altLang="en-US" sz="1600" kern="0" dirty="0" smtClean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乘</a:t>
              </a:r>
              <a:endParaRPr lang="en-US" altLang="zh-TW" sz="1600" kern="0" dirty="0" smtClean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  <a:p>
              <a:pPr defTabSz="914400">
                <a:buClr>
                  <a:srgbClr val="000000"/>
                </a:buClr>
                <a:buFont typeface="Arial"/>
                <a:buNone/>
              </a:pPr>
              <a:r>
                <a:rPr lang="zh-TW" altLang="en-US" sz="1600" kern="0" dirty="0" smtClean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走</a:t>
              </a:r>
              <a:endParaRPr lang="en-US" altLang="zh-TW" sz="1600" kern="0" dirty="0" smtClean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  <a:p>
              <a:pPr defTabSz="914400">
                <a:buClr>
                  <a:srgbClr val="000000"/>
                </a:buClr>
                <a:buFont typeface="Arial"/>
                <a:buNone/>
              </a:pPr>
              <a:r>
                <a:rPr lang="zh-TW" altLang="en-US" sz="1600" kern="0" dirty="0" smtClean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跑</a:t>
              </a:r>
              <a:endParaRPr lang="en-US" altLang="zh-TW" sz="1600" kern="0" dirty="0" smtClean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  <a:p>
              <a:pPr defTabSz="914400">
                <a:buClr>
                  <a:srgbClr val="000000"/>
                </a:buClr>
                <a:buFont typeface="Arial"/>
                <a:buNone/>
              </a:pPr>
              <a:r>
                <a:rPr lang="zh-TW" altLang="en-US" sz="1600" kern="0" dirty="0" smtClean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公車</a:t>
              </a:r>
              <a:endParaRPr lang="en-US" altLang="zh-TW" sz="1600" kern="0" dirty="0" smtClean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  <a:p>
              <a:pPr defTabSz="914400">
                <a:buClr>
                  <a:srgbClr val="000000"/>
                </a:buClr>
                <a:buFont typeface="Arial"/>
                <a:buNone/>
              </a:pPr>
              <a:r>
                <a:rPr lang="zh-TW" altLang="en-US" sz="1600" kern="0" dirty="0" smtClean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計程車</a:t>
              </a:r>
              <a:endParaRPr lang="en-US" altLang="zh-TW" sz="1600" kern="0" dirty="0" smtClean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  <a:p>
              <a:pPr defTabSz="914400">
                <a:buClr>
                  <a:srgbClr val="000000"/>
                </a:buClr>
                <a:buFont typeface="Arial"/>
                <a:buNone/>
              </a:pPr>
              <a:r>
                <a:rPr lang="zh-TW" altLang="en-US" sz="1600" kern="0" dirty="0" smtClean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火車</a:t>
              </a:r>
              <a:endParaRPr lang="en-US" altLang="zh-TW" sz="1600" kern="0" dirty="0" smtClean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  <a:p>
              <a:pPr defTabSz="914400">
                <a:buClr>
                  <a:srgbClr val="000000"/>
                </a:buClr>
                <a:buFont typeface="Arial"/>
                <a:buNone/>
              </a:pPr>
              <a:r>
                <a:rPr lang="zh-TW" altLang="en-US" sz="1600" kern="0" dirty="0" smtClean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去</a:t>
              </a:r>
              <a:endParaRPr lang="en-US" altLang="zh-TW" sz="1600" kern="0" dirty="0" smtClean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  <a:p>
              <a:pPr defTabSz="914400">
                <a:buClr>
                  <a:srgbClr val="000000"/>
                </a:buClr>
                <a:buFont typeface="Arial"/>
                <a:buNone/>
              </a:pPr>
              <a:r>
                <a:rPr lang="zh-TW" altLang="en-US" sz="1600" kern="0" dirty="0" smtClean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來</a:t>
              </a:r>
              <a:endParaRPr lang="en-US" altLang="zh-TW" sz="1600" kern="0" dirty="0" smtClean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  <a:p>
              <a:pPr defTabSz="914400">
                <a:buClr>
                  <a:srgbClr val="000000"/>
                </a:buClr>
                <a:buFont typeface="Arial"/>
                <a:buNone/>
              </a:pPr>
              <a:r>
                <a:rPr lang="zh-TW" altLang="en-US" sz="1600" kern="0" dirty="0" smtClean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學校</a:t>
              </a:r>
              <a:endParaRPr lang="en-US" altLang="zh-TW" sz="1600" kern="0" dirty="0" smtClean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  <a:p>
              <a:pPr defTabSz="914400">
                <a:buClr>
                  <a:srgbClr val="000000"/>
                </a:buClr>
                <a:buFont typeface="Arial"/>
                <a:buNone/>
              </a:pPr>
              <a:r>
                <a:rPr lang="zh-TW" altLang="en-US" sz="1600" kern="0" dirty="0" smtClean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公司</a:t>
              </a:r>
              <a:endParaRPr lang="en-US" altLang="zh-TW" sz="1600" kern="0" dirty="0" smtClean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  <a:p>
              <a:pPr defTabSz="914400">
                <a:buClr>
                  <a:srgbClr val="000000"/>
                </a:buClr>
                <a:buFont typeface="Arial"/>
                <a:buNone/>
              </a:pPr>
              <a:r>
                <a:rPr lang="zh-TW" altLang="en-US" sz="1600" kern="0" dirty="0" smtClean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公園</a:t>
              </a:r>
              <a:endParaRPr lang="en-US" sz="1600" kern="0" dirty="0" smtClean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Double Bracket 25"/>
            <p:cNvSpPr/>
            <p:nvPr/>
          </p:nvSpPr>
          <p:spPr>
            <a:xfrm>
              <a:off x="6585757" y="1807019"/>
              <a:ext cx="705678" cy="3947859"/>
            </a:xfrm>
            <a:prstGeom prst="bracketPair">
              <a:avLst/>
            </a:prstGeom>
            <a:grpFill/>
            <a:ln>
              <a:solidFill>
                <a:srgbClr val="008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914400">
                <a:buClr>
                  <a:srgbClr val="000000"/>
                </a:buClr>
                <a:buFont typeface="Arial"/>
                <a:buNone/>
              </a:pPr>
              <a:r>
                <a:rPr lang="en-US" sz="1600" kern="0" dirty="0" smtClean="0">
                  <a:solidFill>
                    <a:srgbClr val="008E00"/>
                  </a:solidFill>
                  <a:sym typeface="Arial"/>
                </a:rPr>
                <a:t>0.02</a:t>
              </a:r>
            </a:p>
            <a:p>
              <a:pPr algn="ctr" defTabSz="914400">
                <a:buClr>
                  <a:srgbClr val="000000"/>
                </a:buClr>
                <a:buFont typeface="Arial"/>
                <a:buNone/>
              </a:pPr>
              <a:r>
                <a:rPr lang="en-US" sz="1600" kern="0" dirty="0" smtClean="0">
                  <a:solidFill>
                    <a:srgbClr val="008E00"/>
                  </a:solidFill>
                  <a:sym typeface="Arial"/>
                </a:rPr>
                <a:t>0.95</a:t>
              </a:r>
            </a:p>
            <a:p>
              <a:pPr algn="ctr" defTabSz="914400">
                <a:buClr>
                  <a:srgbClr val="000000"/>
                </a:buClr>
                <a:buFont typeface="Arial"/>
                <a:buNone/>
              </a:pPr>
              <a:r>
                <a:rPr lang="en-US" sz="1600" kern="0" dirty="0" smtClean="0">
                  <a:solidFill>
                    <a:srgbClr val="008E00"/>
                  </a:solidFill>
                  <a:sym typeface="Arial"/>
                </a:rPr>
                <a:t>0.03</a:t>
              </a:r>
            </a:p>
            <a:p>
              <a:pPr algn="ctr" defTabSz="914400">
                <a:buClr>
                  <a:srgbClr val="000000"/>
                </a:buClr>
                <a:buFont typeface="Arial"/>
                <a:buNone/>
              </a:pPr>
              <a:r>
                <a:rPr lang="en-US" altLang="zh-TW" sz="1600" kern="0" dirty="0" smtClean="0">
                  <a:solidFill>
                    <a:srgbClr val="008E00"/>
                  </a:solidFill>
                  <a:sym typeface="Arial"/>
                </a:rPr>
                <a:t>0</a:t>
              </a:r>
            </a:p>
            <a:p>
              <a:pPr algn="ctr" defTabSz="914400">
                <a:buClr>
                  <a:srgbClr val="000000"/>
                </a:buClr>
                <a:buFont typeface="Arial"/>
                <a:buNone/>
              </a:pPr>
              <a:r>
                <a:rPr lang="en-US" altLang="zh-TW" sz="1600" kern="0" dirty="0" smtClean="0">
                  <a:solidFill>
                    <a:srgbClr val="008E00"/>
                  </a:solidFill>
                  <a:sym typeface="Arial"/>
                </a:rPr>
                <a:t>0</a:t>
              </a:r>
            </a:p>
            <a:p>
              <a:pPr algn="ctr" defTabSz="914400">
                <a:buClr>
                  <a:srgbClr val="000000"/>
                </a:buClr>
                <a:buFont typeface="Arial"/>
                <a:buNone/>
              </a:pPr>
              <a:r>
                <a:rPr lang="en-US" altLang="zh-TW" sz="1600" kern="0" dirty="0" smtClean="0">
                  <a:solidFill>
                    <a:srgbClr val="008E00"/>
                  </a:solidFill>
                  <a:sym typeface="Arial"/>
                </a:rPr>
                <a:t>0</a:t>
              </a:r>
            </a:p>
            <a:p>
              <a:pPr algn="ctr" defTabSz="914400">
                <a:buClr>
                  <a:srgbClr val="000000"/>
                </a:buClr>
                <a:buFont typeface="Arial"/>
                <a:buNone/>
              </a:pPr>
              <a:r>
                <a:rPr lang="en-US" altLang="zh-TW" sz="1600" kern="0" dirty="0" smtClean="0">
                  <a:solidFill>
                    <a:srgbClr val="008E00"/>
                  </a:solidFill>
                  <a:sym typeface="Arial"/>
                </a:rPr>
                <a:t>0</a:t>
              </a:r>
            </a:p>
            <a:p>
              <a:pPr algn="ctr" defTabSz="914400">
                <a:buClr>
                  <a:srgbClr val="000000"/>
                </a:buClr>
                <a:buFont typeface="Arial"/>
                <a:buNone/>
              </a:pPr>
              <a:r>
                <a:rPr lang="en-US" altLang="zh-TW" sz="1600" kern="0" dirty="0" smtClean="0">
                  <a:solidFill>
                    <a:srgbClr val="008E00"/>
                  </a:solidFill>
                  <a:sym typeface="Arial"/>
                </a:rPr>
                <a:t>0</a:t>
              </a:r>
            </a:p>
            <a:p>
              <a:pPr algn="ctr" defTabSz="914400">
                <a:buClr>
                  <a:srgbClr val="000000"/>
                </a:buClr>
                <a:buFont typeface="Arial"/>
                <a:buNone/>
              </a:pPr>
              <a:r>
                <a:rPr lang="en-US" altLang="zh-TW" sz="1600" kern="0" dirty="0" smtClean="0">
                  <a:solidFill>
                    <a:srgbClr val="008E00"/>
                  </a:solidFill>
                  <a:sym typeface="Arial"/>
                </a:rPr>
                <a:t>0</a:t>
              </a:r>
            </a:p>
            <a:p>
              <a:pPr algn="ctr" defTabSz="914400">
                <a:buClr>
                  <a:srgbClr val="000000"/>
                </a:buClr>
                <a:buFont typeface="Arial"/>
                <a:buNone/>
              </a:pPr>
              <a:r>
                <a:rPr lang="en-US" altLang="zh-TW" sz="1600" kern="0" dirty="0" smtClean="0">
                  <a:solidFill>
                    <a:srgbClr val="008E00"/>
                  </a:solidFill>
                  <a:sym typeface="Arial"/>
                </a:rPr>
                <a:t>0</a:t>
              </a:r>
            </a:p>
            <a:p>
              <a:pPr algn="ctr" defTabSz="914400">
                <a:buClr>
                  <a:srgbClr val="000000"/>
                </a:buClr>
                <a:buFont typeface="Arial"/>
                <a:buNone/>
              </a:pPr>
              <a:r>
                <a:rPr lang="en-US" altLang="zh-TW" sz="1600" kern="0" dirty="0" smtClean="0">
                  <a:solidFill>
                    <a:srgbClr val="008E00"/>
                  </a:solidFill>
                  <a:sym typeface="Arial"/>
                </a:rPr>
                <a:t>0</a:t>
              </a:r>
            </a:p>
            <a:p>
              <a:pPr algn="ctr" defTabSz="914400">
                <a:buClr>
                  <a:srgbClr val="000000"/>
                </a:buClr>
                <a:buFont typeface="Arial"/>
                <a:buNone/>
              </a:pPr>
              <a:r>
                <a:rPr lang="en-US" altLang="zh-TW" sz="1600" kern="0" dirty="0" smtClean="0">
                  <a:solidFill>
                    <a:srgbClr val="008E00"/>
                  </a:solidFill>
                  <a:sym typeface="Arial"/>
                </a:rPr>
                <a:t>0</a:t>
              </a:r>
            </a:p>
            <a:p>
              <a:pPr algn="ctr" defTabSz="914400">
                <a:buClr>
                  <a:srgbClr val="000000"/>
                </a:buClr>
                <a:buFont typeface="Arial"/>
                <a:buNone/>
              </a:pPr>
              <a:r>
                <a:rPr lang="en-US" altLang="zh-TW" sz="1600" kern="0" dirty="0" smtClean="0">
                  <a:solidFill>
                    <a:srgbClr val="008E00"/>
                  </a:solidFill>
                  <a:sym typeface="Arial"/>
                </a:rPr>
                <a:t>0</a:t>
              </a:r>
            </a:p>
            <a:p>
              <a:pPr algn="ctr" defTabSz="914400">
                <a:buClr>
                  <a:srgbClr val="000000"/>
                </a:buClr>
                <a:buFont typeface="Arial"/>
                <a:buNone/>
              </a:pPr>
              <a:r>
                <a:rPr lang="en-US" altLang="zh-TW" sz="1600" kern="0" dirty="0" smtClean="0">
                  <a:solidFill>
                    <a:srgbClr val="008E00"/>
                  </a:solidFill>
                  <a:sym typeface="Arial"/>
                </a:rPr>
                <a:t>0</a:t>
              </a:r>
            </a:p>
          </p:txBody>
        </p:sp>
      </p:grpSp>
      <p:sp>
        <p:nvSpPr>
          <p:cNvPr id="11" name="Double Bracket 25"/>
          <p:cNvSpPr/>
          <p:nvPr/>
        </p:nvSpPr>
        <p:spPr>
          <a:xfrm>
            <a:off x="5442224" y="1757863"/>
            <a:ext cx="705678" cy="3947859"/>
          </a:xfrm>
          <a:prstGeom prst="bracketPair">
            <a:avLst/>
          </a:prstGeom>
          <a:solidFill>
            <a:schemeClr val="bg1"/>
          </a:solidFill>
          <a:ln>
            <a:solidFill>
              <a:srgbClr val="008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1600" kern="0" dirty="0" smtClean="0">
                <a:solidFill>
                  <a:srgbClr val="008E00"/>
                </a:solidFill>
                <a:sym typeface="Arial"/>
              </a:rPr>
              <a:t>0</a:t>
            </a:r>
            <a:endParaRPr lang="en-US" sz="1600" kern="0" dirty="0" smtClean="0">
              <a:solidFill>
                <a:srgbClr val="008E00"/>
              </a:solidFill>
              <a:sym typeface="Arial"/>
            </a:endParaRP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1600" kern="0" dirty="0">
                <a:solidFill>
                  <a:srgbClr val="008E00"/>
                </a:solidFill>
                <a:sym typeface="Arial"/>
              </a:rPr>
              <a:t>1</a:t>
            </a:r>
            <a:endParaRPr lang="en-US" sz="1600" kern="0" dirty="0" smtClean="0">
              <a:solidFill>
                <a:srgbClr val="008E00"/>
              </a:solidFill>
              <a:sym typeface="Arial"/>
            </a:endParaRP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1600" kern="0" dirty="0">
                <a:solidFill>
                  <a:srgbClr val="008E00"/>
                </a:solidFill>
                <a:sym typeface="Arial"/>
              </a:rPr>
              <a:t>0</a:t>
            </a:r>
            <a:endParaRPr lang="en-US" sz="1600" kern="0" dirty="0" smtClean="0">
              <a:solidFill>
                <a:srgbClr val="008E00"/>
              </a:solidFill>
              <a:sym typeface="Arial"/>
            </a:endParaRP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altLang="zh-TW" sz="1600" kern="0" dirty="0" smtClean="0">
                <a:solidFill>
                  <a:srgbClr val="008E00"/>
                </a:solidFill>
                <a:sym typeface="Arial"/>
              </a:rPr>
              <a:t>0</a:t>
            </a: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altLang="zh-TW" sz="1600" kern="0" dirty="0" smtClean="0">
                <a:solidFill>
                  <a:srgbClr val="008E00"/>
                </a:solidFill>
                <a:sym typeface="Arial"/>
              </a:rPr>
              <a:t>0</a:t>
            </a: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altLang="zh-TW" sz="1600" kern="0" dirty="0" smtClean="0">
                <a:solidFill>
                  <a:srgbClr val="008E00"/>
                </a:solidFill>
                <a:sym typeface="Arial"/>
              </a:rPr>
              <a:t>0</a:t>
            </a: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altLang="zh-TW" sz="1600" kern="0" dirty="0" smtClean="0">
                <a:solidFill>
                  <a:srgbClr val="008E00"/>
                </a:solidFill>
                <a:sym typeface="Arial"/>
              </a:rPr>
              <a:t>0</a:t>
            </a: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altLang="zh-TW" sz="1600" kern="0" dirty="0" smtClean="0">
                <a:solidFill>
                  <a:srgbClr val="008E00"/>
                </a:solidFill>
                <a:sym typeface="Arial"/>
              </a:rPr>
              <a:t>0</a:t>
            </a: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altLang="zh-TW" sz="1600" kern="0" dirty="0" smtClean="0">
                <a:solidFill>
                  <a:srgbClr val="008E00"/>
                </a:solidFill>
                <a:sym typeface="Arial"/>
              </a:rPr>
              <a:t>0</a:t>
            </a: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altLang="zh-TW" sz="1600" kern="0" dirty="0" smtClean="0">
                <a:solidFill>
                  <a:srgbClr val="008E00"/>
                </a:solidFill>
                <a:sym typeface="Arial"/>
              </a:rPr>
              <a:t>0</a:t>
            </a: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altLang="zh-TW" sz="1600" kern="0" dirty="0" smtClean="0">
                <a:solidFill>
                  <a:srgbClr val="008E00"/>
                </a:solidFill>
                <a:sym typeface="Arial"/>
              </a:rPr>
              <a:t>0</a:t>
            </a: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altLang="zh-TW" sz="1600" kern="0" dirty="0" smtClean="0">
                <a:solidFill>
                  <a:srgbClr val="008E00"/>
                </a:solidFill>
                <a:sym typeface="Arial"/>
              </a:rPr>
              <a:t>0</a:t>
            </a: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altLang="zh-TW" sz="1600" kern="0" dirty="0" smtClean="0">
                <a:solidFill>
                  <a:srgbClr val="008E00"/>
                </a:solidFill>
                <a:sym typeface="Arial"/>
              </a:rPr>
              <a:t>0</a:t>
            </a: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altLang="zh-TW" sz="1600" kern="0" dirty="0" smtClean="0">
                <a:solidFill>
                  <a:srgbClr val="008E00"/>
                </a:solidFill>
                <a:sym typeface="Arial"/>
              </a:rPr>
              <a:t>0</a:t>
            </a:r>
          </a:p>
        </p:txBody>
      </p:sp>
      <p:sp>
        <p:nvSpPr>
          <p:cNvPr id="13" name="文字方塊 12"/>
          <p:cNvSpPr txBox="1"/>
          <p:nvPr/>
        </p:nvSpPr>
        <p:spPr>
          <a:xfrm>
            <a:off x="2810255" y="133843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預測結果</a:t>
            </a:r>
            <a:endParaRPr lang="zh-HK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5280555" y="133293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標準答案</a:t>
            </a:r>
            <a:endParaRPr lang="zh-HK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94663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317143" y="3016797"/>
            <a:ext cx="449353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800" dirty="0" smtClean="0">
                <a:ea typeface="Microsoft JhengHei UI" panose="020B0604030504040204" pitchFamily="34" charset="-120"/>
              </a:rPr>
              <a:t>接下來的問題是</a:t>
            </a:r>
            <a:endParaRPr lang="zh-HK" altLang="en-US" sz="4800" dirty="0"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58938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ight Arrow 13"/>
          <p:cNvSpPr/>
          <p:nvPr/>
        </p:nvSpPr>
        <p:spPr>
          <a:xfrm>
            <a:off x="4165896" y="2870758"/>
            <a:ext cx="414653" cy="5300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>
              <a:buClr>
                <a:srgbClr val="000000"/>
              </a:buClr>
              <a:buFont typeface="Arial"/>
              <a:buNone/>
            </a:pPr>
            <a:endParaRPr lang="en-US" sz="1400" kern="0">
              <a:solidFill>
                <a:srgbClr val="FFFFFF"/>
              </a:solidFill>
              <a:sym typeface="Arial"/>
            </a:endParaRPr>
          </a:p>
        </p:txBody>
      </p:sp>
      <p:sp>
        <p:nvSpPr>
          <p:cNvPr id="3" name="Folded Corner 30">
            <a:extLst>
              <a:ext uri="{FF2B5EF4-FFF2-40B4-BE49-F238E27FC236}">
                <a16:creationId xmlns:a16="http://schemas.microsoft.com/office/drawing/2014/main" xmlns="" id="{961C9F4A-CCFB-4E17-AA2B-332CD6095B08}"/>
              </a:ext>
            </a:extLst>
          </p:cNvPr>
          <p:cNvSpPr/>
          <p:nvPr/>
        </p:nvSpPr>
        <p:spPr>
          <a:xfrm>
            <a:off x="2998962" y="2452397"/>
            <a:ext cx="1051965" cy="1366809"/>
          </a:xfrm>
          <a:prstGeom prst="foldedCorner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altLang="zh-HK" sz="1200" kern="0" dirty="0" smtClean="0">
                <a:solidFill>
                  <a:srgbClr val="008E00"/>
                </a:solidFill>
                <a:cs typeface="Arial" panose="020B0604020202020204" pitchFamily="34" charset="0"/>
                <a:sym typeface="Arial"/>
              </a:rPr>
              <a:t>ST: I go to school by bus.</a:t>
            </a:r>
            <a:endParaRPr lang="en-US" altLang="zh-HK" sz="1200" kern="0" dirty="0">
              <a:solidFill>
                <a:srgbClr val="008E00"/>
              </a:solidFill>
              <a:cs typeface="Arial" panose="020B0604020202020204" pitchFamily="34" charset="0"/>
              <a:sym typeface="Arial"/>
            </a:endParaRPr>
          </a:p>
        </p:txBody>
      </p:sp>
      <p:sp>
        <p:nvSpPr>
          <p:cNvPr id="4" name="Double Bracket 25"/>
          <p:cNvSpPr/>
          <p:nvPr/>
        </p:nvSpPr>
        <p:spPr>
          <a:xfrm>
            <a:off x="4718053" y="961083"/>
            <a:ext cx="705678" cy="4349429"/>
          </a:xfrm>
          <a:prstGeom prst="bracketPair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altLang="zh-TW" sz="1400" kern="0" dirty="0" smtClean="0">
                <a:solidFill>
                  <a:srgbClr val="FF0000"/>
                </a:solidFill>
                <a:sym typeface="Arial"/>
              </a:rPr>
              <a:t>0</a:t>
            </a:r>
            <a:endParaRPr lang="en-US" sz="1400" kern="0" dirty="0" smtClean="0">
              <a:solidFill>
                <a:srgbClr val="FF0000"/>
              </a:solidFill>
              <a:sym typeface="Arial"/>
            </a:endParaRP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altLang="zh-TW" sz="1400" kern="0" dirty="0">
                <a:solidFill>
                  <a:srgbClr val="FF0000"/>
                </a:solidFill>
                <a:sym typeface="Arial"/>
              </a:rPr>
              <a:t>0</a:t>
            </a:r>
            <a:endParaRPr lang="en-US" sz="1400" kern="0" dirty="0" smtClean="0">
              <a:solidFill>
                <a:srgbClr val="FF0000"/>
              </a:solidFill>
              <a:sym typeface="Arial"/>
            </a:endParaRP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altLang="zh-TW" sz="1400" kern="0" dirty="0" smtClean="0">
                <a:solidFill>
                  <a:srgbClr val="FF0000"/>
                </a:solidFill>
                <a:sym typeface="Arial"/>
              </a:rPr>
              <a:t>0</a:t>
            </a:r>
            <a:endParaRPr lang="en-US" sz="1400" kern="0" dirty="0" smtClean="0">
              <a:solidFill>
                <a:srgbClr val="FF0000"/>
              </a:solidFill>
              <a:sym typeface="Arial"/>
            </a:endParaRP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altLang="zh-TW" sz="1400" kern="0" dirty="0">
                <a:solidFill>
                  <a:srgbClr val="FF0000"/>
                </a:solidFill>
                <a:sym typeface="Arial"/>
              </a:rPr>
              <a:t>0</a:t>
            </a:r>
            <a:endParaRPr lang="en-US" sz="1400" kern="0" dirty="0" smtClean="0">
              <a:solidFill>
                <a:srgbClr val="FF0000"/>
              </a:solidFill>
              <a:sym typeface="Arial"/>
            </a:endParaRP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1400" kern="0" dirty="0">
                <a:solidFill>
                  <a:srgbClr val="FF0000"/>
                </a:solidFill>
                <a:sym typeface="Arial"/>
              </a:rPr>
              <a:t>1</a:t>
            </a:r>
            <a:endParaRPr lang="en-US" sz="1400" kern="0" dirty="0" smtClean="0">
              <a:solidFill>
                <a:srgbClr val="FF0000"/>
              </a:solidFill>
              <a:sym typeface="Arial"/>
            </a:endParaRP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altLang="zh-TW" sz="1400" kern="0" dirty="0">
                <a:solidFill>
                  <a:srgbClr val="FF0000"/>
                </a:solidFill>
                <a:sym typeface="Arial"/>
              </a:rPr>
              <a:t>1</a:t>
            </a:r>
            <a:endParaRPr lang="en-US" sz="1400" kern="0" dirty="0" smtClean="0">
              <a:solidFill>
                <a:srgbClr val="FF0000"/>
              </a:solidFill>
              <a:sym typeface="Arial"/>
            </a:endParaRP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altLang="zh-TW" sz="1400" kern="0" dirty="0">
                <a:solidFill>
                  <a:srgbClr val="FF0000"/>
                </a:solidFill>
                <a:sym typeface="Arial"/>
              </a:rPr>
              <a:t>0</a:t>
            </a:r>
            <a:endParaRPr lang="en-US" sz="1400" kern="0" dirty="0" smtClean="0">
              <a:solidFill>
                <a:srgbClr val="FF0000"/>
              </a:solidFill>
              <a:sym typeface="Arial"/>
            </a:endParaRP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altLang="zh-TW" sz="1400" kern="0" dirty="0" smtClean="0">
                <a:solidFill>
                  <a:srgbClr val="FF0000"/>
                </a:solidFill>
                <a:sym typeface="Arial"/>
              </a:rPr>
              <a:t>0</a:t>
            </a:r>
            <a:endParaRPr lang="en-US" sz="1400" kern="0" dirty="0" smtClean="0">
              <a:solidFill>
                <a:srgbClr val="FF0000"/>
              </a:solidFill>
              <a:sym typeface="Arial"/>
            </a:endParaRP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altLang="zh-TW" sz="1400" kern="0" dirty="0">
                <a:solidFill>
                  <a:srgbClr val="FF0000"/>
                </a:solidFill>
                <a:sym typeface="Arial"/>
              </a:rPr>
              <a:t>0</a:t>
            </a:r>
            <a:endParaRPr lang="en-US" sz="1400" kern="0" dirty="0" smtClean="0">
              <a:solidFill>
                <a:srgbClr val="FF0000"/>
              </a:solidFill>
              <a:sym typeface="Arial"/>
            </a:endParaRP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altLang="zh-TW" sz="1400" kern="0" dirty="0" smtClean="0">
                <a:solidFill>
                  <a:srgbClr val="FF0000"/>
                </a:solidFill>
                <a:sym typeface="Arial"/>
              </a:rPr>
              <a:t>1</a:t>
            </a:r>
            <a:endParaRPr lang="en-US" sz="1400" kern="0" dirty="0" smtClean="0">
              <a:solidFill>
                <a:srgbClr val="FF0000"/>
              </a:solidFill>
              <a:sym typeface="Arial"/>
            </a:endParaRP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altLang="zh-TW" sz="1400" kern="0" dirty="0">
                <a:solidFill>
                  <a:srgbClr val="FF0000"/>
                </a:solidFill>
                <a:sym typeface="Arial"/>
              </a:rPr>
              <a:t>1</a:t>
            </a:r>
            <a:endParaRPr lang="en-US" sz="1400" kern="0" dirty="0" smtClean="0">
              <a:solidFill>
                <a:srgbClr val="FF0000"/>
              </a:solidFill>
              <a:sym typeface="Arial"/>
            </a:endParaRP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altLang="zh-TW" sz="1400" kern="0" dirty="0">
                <a:solidFill>
                  <a:srgbClr val="FF0000"/>
                </a:solidFill>
                <a:sym typeface="Arial"/>
              </a:rPr>
              <a:t>0</a:t>
            </a:r>
            <a:endParaRPr lang="en-US" sz="1400" kern="0" dirty="0" smtClean="0">
              <a:solidFill>
                <a:srgbClr val="FF0000"/>
              </a:solidFill>
              <a:sym typeface="Arial"/>
            </a:endParaRP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altLang="zh-TW" sz="1400" kern="0" dirty="0">
                <a:solidFill>
                  <a:srgbClr val="FF0000"/>
                </a:solidFill>
                <a:sym typeface="Arial"/>
              </a:rPr>
              <a:t>1</a:t>
            </a:r>
            <a:endParaRPr lang="en-US" sz="1400" kern="0" dirty="0" smtClean="0">
              <a:solidFill>
                <a:srgbClr val="FF0000"/>
              </a:solidFill>
              <a:sym typeface="Arial"/>
            </a:endParaRP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altLang="zh-TW" sz="1400" kern="0" dirty="0">
                <a:solidFill>
                  <a:srgbClr val="FF0000"/>
                </a:solidFill>
                <a:sym typeface="Arial"/>
              </a:rPr>
              <a:t>0</a:t>
            </a:r>
            <a:endParaRPr lang="en-US" sz="1400" kern="0" dirty="0" smtClean="0">
              <a:solidFill>
                <a:srgbClr val="FF0000"/>
              </a:solidFill>
              <a:sym typeface="Arial"/>
            </a:endParaRP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altLang="zh-TW" sz="1400" kern="0" dirty="0">
                <a:solidFill>
                  <a:srgbClr val="FF0000"/>
                </a:solidFill>
                <a:sym typeface="Arial"/>
              </a:rPr>
              <a:t>1</a:t>
            </a:r>
            <a:endParaRPr lang="en-US" sz="1400" kern="0" dirty="0" smtClean="0">
              <a:solidFill>
                <a:srgbClr val="FF0000"/>
              </a:solidFill>
              <a:sym typeface="Arial"/>
            </a:endParaRP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altLang="zh-TW" sz="1400" kern="0" dirty="0" smtClean="0">
                <a:solidFill>
                  <a:srgbClr val="FF0000"/>
                </a:solidFill>
                <a:sym typeface="Arial"/>
              </a:rPr>
              <a:t>1</a:t>
            </a:r>
            <a:endParaRPr lang="en-US" sz="1400" kern="0" dirty="0" smtClean="0">
              <a:solidFill>
                <a:srgbClr val="FF0000"/>
              </a:solidFill>
              <a:sym typeface="Arial"/>
            </a:endParaRP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1400" kern="0" dirty="0" smtClean="0">
                <a:solidFill>
                  <a:srgbClr val="FF0000"/>
                </a:solidFill>
                <a:sym typeface="Arial"/>
              </a:rPr>
              <a:t>0</a:t>
            </a: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altLang="zh-TW" sz="1400" kern="0" dirty="0">
                <a:solidFill>
                  <a:srgbClr val="FF0000"/>
                </a:solidFill>
                <a:sym typeface="Arial"/>
              </a:rPr>
              <a:t>1</a:t>
            </a:r>
            <a:endParaRPr lang="en-US" sz="1400" kern="0" dirty="0" smtClean="0">
              <a:solidFill>
                <a:srgbClr val="FF0000"/>
              </a:solidFill>
              <a:sym typeface="Arial"/>
            </a:endParaRP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altLang="zh-TW" sz="1400" kern="0" dirty="0" smtClean="0">
                <a:solidFill>
                  <a:srgbClr val="FF0000"/>
                </a:solidFill>
                <a:sym typeface="Arial"/>
              </a:rPr>
              <a:t>0</a:t>
            </a:r>
            <a:endParaRPr lang="en-US" sz="1400" kern="0" dirty="0" smtClean="0">
              <a:solidFill>
                <a:srgbClr val="FF0000"/>
              </a:solidFill>
              <a:sym typeface="Arial"/>
            </a:endParaRP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altLang="zh-TW" sz="1400" kern="0" dirty="0">
                <a:solidFill>
                  <a:srgbClr val="FF0000"/>
                </a:solidFill>
                <a:sym typeface="Arial"/>
              </a:rPr>
              <a:t>0</a:t>
            </a:r>
            <a:endParaRPr lang="en-US" sz="1400" kern="0" dirty="0" smtClean="0">
              <a:solidFill>
                <a:srgbClr val="FF0000"/>
              </a:solidFill>
              <a:sym typeface="Arial"/>
            </a:endParaRP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1400" kern="0" dirty="0">
                <a:solidFill>
                  <a:srgbClr val="FF0000"/>
                </a:solidFill>
                <a:sym typeface="Arial"/>
              </a:rPr>
              <a:t>0</a:t>
            </a:r>
            <a:endParaRPr lang="en-US" sz="1400" kern="0" dirty="0" smtClean="0">
              <a:solidFill>
                <a:srgbClr val="FF0000"/>
              </a:solidFill>
              <a:sym typeface="Arial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662448" y="5584504"/>
            <a:ext cx="161691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800" dirty="0" smtClean="0">
                <a:ea typeface="Microsoft JhengHei UI" panose="020B0604030504040204" pitchFamily="34" charset="-120"/>
              </a:rPr>
              <a:t>How?</a:t>
            </a:r>
            <a:endParaRPr lang="zh-HK" altLang="en-US" sz="4800" dirty="0"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523462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794" y="57491"/>
            <a:ext cx="831570" cy="60446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2386" y="257710"/>
            <a:ext cx="242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I</a:t>
            </a:r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4302" y="951382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am</a:t>
            </a:r>
            <a:endParaRPr lang="en-US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794" y="833814"/>
            <a:ext cx="831570" cy="604468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794" y="1610137"/>
            <a:ext cx="831570" cy="604468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102386" y="1728529"/>
            <a:ext cx="242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4302" y="2504028"/>
            <a:ext cx="10733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smtClean="0"/>
              <a:t>professional</a:t>
            </a:r>
            <a:endParaRPr lang="en-US" sz="1400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794" y="2386460"/>
            <a:ext cx="831570" cy="604468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794" y="3162783"/>
            <a:ext cx="831570" cy="604468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54302" y="3280351"/>
            <a:ext cx="9545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translator</a:t>
            </a:r>
            <a:endParaRPr lang="en-US" sz="1400" dirty="0"/>
          </a:p>
        </p:txBody>
      </p:sp>
      <p:sp>
        <p:nvSpPr>
          <p:cNvPr id="27" name="TextBox 26"/>
          <p:cNvSpPr txBox="1"/>
          <p:nvPr/>
        </p:nvSpPr>
        <p:spPr>
          <a:xfrm>
            <a:off x="54302" y="4056674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</a:t>
            </a:r>
            <a:endParaRPr lang="en-US" dirty="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794" y="3939106"/>
            <a:ext cx="831570" cy="604468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794" y="4781886"/>
            <a:ext cx="831570" cy="604468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54302" y="4899454"/>
            <a:ext cx="9545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HK</a:t>
            </a:r>
            <a:endParaRPr lang="en-US" dirty="0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794" y="5557568"/>
            <a:ext cx="831570" cy="604468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54302" y="5675136"/>
            <a:ext cx="9545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1760364" y="257710"/>
            <a:ext cx="1256044" cy="28595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0.2, 0.3, </a:t>
            </a:r>
            <a:r>
              <a:rPr lang="is-IS" sz="1400" dirty="0" smtClean="0"/>
              <a:t>…, 0.5</a:t>
            </a:r>
            <a:endParaRPr lang="en-US" sz="1400" dirty="0"/>
          </a:p>
        </p:txBody>
      </p:sp>
      <p:sp>
        <p:nvSpPr>
          <p:cNvPr id="34" name="Rectangle 33"/>
          <p:cNvSpPr/>
          <p:nvPr/>
        </p:nvSpPr>
        <p:spPr>
          <a:xfrm>
            <a:off x="1760364" y="999357"/>
            <a:ext cx="1256044" cy="28595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0.6, 0.7, </a:t>
            </a:r>
            <a:r>
              <a:rPr lang="is-IS" sz="1400" dirty="0" smtClean="0"/>
              <a:t>…, 0.1</a:t>
            </a:r>
            <a:endParaRPr lang="en-US" sz="1400" dirty="0"/>
          </a:p>
        </p:txBody>
      </p:sp>
      <p:sp>
        <p:nvSpPr>
          <p:cNvPr id="35" name="Rectangle 34"/>
          <p:cNvSpPr/>
          <p:nvPr/>
        </p:nvSpPr>
        <p:spPr>
          <a:xfrm>
            <a:off x="1760364" y="1810356"/>
            <a:ext cx="1256044" cy="28595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0.3, 0.1, </a:t>
            </a:r>
            <a:r>
              <a:rPr lang="is-IS" sz="1400" dirty="0" smtClean="0"/>
              <a:t>…, 0.2</a:t>
            </a:r>
            <a:endParaRPr lang="en-US" sz="1400" dirty="0"/>
          </a:p>
        </p:txBody>
      </p:sp>
      <p:sp>
        <p:nvSpPr>
          <p:cNvPr id="36" name="Rectangle 35"/>
          <p:cNvSpPr/>
          <p:nvPr/>
        </p:nvSpPr>
        <p:spPr>
          <a:xfrm>
            <a:off x="1760364" y="2586679"/>
            <a:ext cx="1256044" cy="28595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0.9, 0.5, </a:t>
            </a:r>
            <a:r>
              <a:rPr lang="is-IS" sz="1400" dirty="0" smtClean="0"/>
              <a:t>…, 0.8</a:t>
            </a:r>
            <a:endParaRPr lang="en-US" sz="1400" dirty="0"/>
          </a:p>
        </p:txBody>
      </p:sp>
      <p:sp>
        <p:nvSpPr>
          <p:cNvPr id="37" name="Rectangle 36"/>
          <p:cNvSpPr/>
          <p:nvPr/>
        </p:nvSpPr>
        <p:spPr>
          <a:xfrm>
            <a:off x="1760364" y="3363002"/>
            <a:ext cx="1256044" cy="28595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0.1, 0.9, </a:t>
            </a:r>
            <a:r>
              <a:rPr lang="is-IS" sz="1400" dirty="0" smtClean="0"/>
              <a:t>…, 0.3</a:t>
            </a:r>
            <a:endParaRPr lang="en-US" sz="1400" dirty="0"/>
          </a:p>
        </p:txBody>
      </p:sp>
      <p:sp>
        <p:nvSpPr>
          <p:cNvPr id="38" name="Rectangle 37"/>
          <p:cNvSpPr/>
          <p:nvPr/>
        </p:nvSpPr>
        <p:spPr>
          <a:xfrm>
            <a:off x="1760364" y="4139325"/>
            <a:ext cx="1256044" cy="28595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0.4, 0.2, </a:t>
            </a:r>
            <a:r>
              <a:rPr lang="is-IS" sz="1400" dirty="0" smtClean="0"/>
              <a:t>…, 0.2</a:t>
            </a:r>
            <a:endParaRPr lang="en-US" sz="1400" dirty="0"/>
          </a:p>
        </p:txBody>
      </p:sp>
      <p:sp>
        <p:nvSpPr>
          <p:cNvPr id="39" name="Rectangle 38"/>
          <p:cNvSpPr/>
          <p:nvPr/>
        </p:nvSpPr>
        <p:spPr>
          <a:xfrm>
            <a:off x="1760364" y="4982105"/>
            <a:ext cx="1256044" cy="28595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0.7, 0.8, </a:t>
            </a:r>
            <a:r>
              <a:rPr lang="is-IS" sz="1400" dirty="0" smtClean="0"/>
              <a:t>…, 0.1</a:t>
            </a:r>
            <a:endParaRPr lang="en-US" sz="1400" dirty="0"/>
          </a:p>
        </p:txBody>
      </p:sp>
      <p:sp>
        <p:nvSpPr>
          <p:cNvPr id="40" name="Rectangle 39"/>
          <p:cNvSpPr/>
          <p:nvPr/>
        </p:nvSpPr>
        <p:spPr>
          <a:xfrm>
            <a:off x="1760364" y="5757787"/>
            <a:ext cx="1256044" cy="28595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0.5, 0.6, </a:t>
            </a:r>
            <a:r>
              <a:rPr lang="is-IS" sz="1400" dirty="0" smtClean="0"/>
              <a:t>…, 0.4</a:t>
            </a:r>
            <a:endParaRPr lang="en-US" sz="1400" dirty="0"/>
          </a:p>
        </p:txBody>
      </p:sp>
      <p:sp>
        <p:nvSpPr>
          <p:cNvPr id="41" name="Rectangle 40"/>
          <p:cNvSpPr/>
          <p:nvPr/>
        </p:nvSpPr>
        <p:spPr>
          <a:xfrm>
            <a:off x="3833469" y="257710"/>
            <a:ext cx="1256044" cy="28595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0.3, 0.8, </a:t>
            </a:r>
            <a:r>
              <a:rPr lang="is-IS" sz="1400" dirty="0" smtClean="0"/>
              <a:t>…, 0.1</a:t>
            </a:r>
            <a:endParaRPr lang="en-US" sz="1400" dirty="0"/>
          </a:p>
        </p:txBody>
      </p:sp>
      <p:sp>
        <p:nvSpPr>
          <p:cNvPr id="42" name="Rectangle 41"/>
          <p:cNvSpPr/>
          <p:nvPr/>
        </p:nvSpPr>
        <p:spPr>
          <a:xfrm>
            <a:off x="3833469" y="996638"/>
            <a:ext cx="1256044" cy="28595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0.4, 0.9, </a:t>
            </a:r>
            <a:r>
              <a:rPr lang="is-IS" sz="1400" dirty="0" smtClean="0"/>
              <a:t>…, 0.2</a:t>
            </a:r>
            <a:endParaRPr lang="en-US" sz="1400" dirty="0"/>
          </a:p>
        </p:txBody>
      </p:sp>
      <p:cxnSp>
        <p:nvCxnSpPr>
          <p:cNvPr id="53" name="Straight Arrow Connector 52"/>
          <p:cNvCxnSpPr>
            <a:stCxn id="33" idx="3"/>
          </p:cNvCxnSpPr>
          <p:nvPr/>
        </p:nvCxnSpPr>
        <p:spPr>
          <a:xfrm>
            <a:off x="3016408" y="400689"/>
            <a:ext cx="2216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34" idx="3"/>
            <a:endCxn id="58" idx="1"/>
          </p:cNvCxnSpPr>
          <p:nvPr/>
        </p:nvCxnSpPr>
        <p:spPr>
          <a:xfrm>
            <a:off x="3016408" y="1142336"/>
            <a:ext cx="221674" cy="11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Picture 5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082" y="992346"/>
            <a:ext cx="415785" cy="302234"/>
          </a:xfrm>
          <a:prstGeom prst="rect">
            <a:avLst/>
          </a:prstGeom>
        </p:spPr>
      </p:pic>
      <p:pic>
        <p:nvPicPr>
          <p:cNvPr id="79" name="Picture 7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7520" y="249572"/>
            <a:ext cx="415785" cy="302234"/>
          </a:xfrm>
          <a:prstGeom prst="rect">
            <a:avLst/>
          </a:prstGeom>
        </p:spPr>
      </p:pic>
      <p:cxnSp>
        <p:nvCxnSpPr>
          <p:cNvPr id="84" name="Straight Arrow Connector 83"/>
          <p:cNvCxnSpPr>
            <a:stCxn id="79" idx="3"/>
            <a:endCxn id="41" idx="1"/>
          </p:cNvCxnSpPr>
          <p:nvPr/>
        </p:nvCxnSpPr>
        <p:spPr>
          <a:xfrm>
            <a:off x="3663305" y="400689"/>
            <a:ext cx="1701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Elbow Connector 86"/>
          <p:cNvCxnSpPr>
            <a:stCxn id="41" idx="2"/>
            <a:endCxn id="58" idx="0"/>
          </p:cNvCxnSpPr>
          <p:nvPr/>
        </p:nvCxnSpPr>
        <p:spPr>
          <a:xfrm rot="5400000">
            <a:off x="3729394" y="260249"/>
            <a:ext cx="448678" cy="101551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>
            <a:stCxn id="58" idx="3"/>
            <a:endCxn id="42" idx="1"/>
          </p:cNvCxnSpPr>
          <p:nvPr/>
        </p:nvCxnSpPr>
        <p:spPr>
          <a:xfrm flipV="1">
            <a:off x="3653867" y="1139617"/>
            <a:ext cx="179602" cy="38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Rectangle 99"/>
          <p:cNvSpPr/>
          <p:nvPr/>
        </p:nvSpPr>
        <p:spPr>
          <a:xfrm>
            <a:off x="3833469" y="1801576"/>
            <a:ext cx="1256044" cy="28595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0.9, 0.7, </a:t>
            </a:r>
            <a:r>
              <a:rPr lang="is-IS" sz="1400" dirty="0" smtClean="0"/>
              <a:t>…, 0.9</a:t>
            </a:r>
            <a:endParaRPr lang="en-US" sz="1400" dirty="0"/>
          </a:p>
        </p:txBody>
      </p:sp>
      <p:cxnSp>
        <p:nvCxnSpPr>
          <p:cNvPr id="101" name="Straight Arrow Connector 100"/>
          <p:cNvCxnSpPr/>
          <p:nvPr/>
        </p:nvCxnSpPr>
        <p:spPr>
          <a:xfrm>
            <a:off x="3016408" y="1947274"/>
            <a:ext cx="221674" cy="11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" name="Picture 10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082" y="1797284"/>
            <a:ext cx="415785" cy="302234"/>
          </a:xfrm>
          <a:prstGeom prst="rect">
            <a:avLst/>
          </a:prstGeom>
        </p:spPr>
      </p:pic>
      <p:cxnSp>
        <p:nvCxnSpPr>
          <p:cNvPr id="103" name="Elbow Connector 102"/>
          <p:cNvCxnSpPr>
            <a:stCxn id="42" idx="2"/>
            <a:endCxn id="102" idx="0"/>
          </p:cNvCxnSpPr>
          <p:nvPr/>
        </p:nvCxnSpPr>
        <p:spPr>
          <a:xfrm rot="5400000">
            <a:off x="3696389" y="1032182"/>
            <a:ext cx="514688" cy="101551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/>
          <p:cNvCxnSpPr>
            <a:endCxn id="100" idx="1"/>
          </p:cNvCxnSpPr>
          <p:nvPr/>
        </p:nvCxnSpPr>
        <p:spPr>
          <a:xfrm flipV="1">
            <a:off x="3653867" y="1944555"/>
            <a:ext cx="179602" cy="38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Rectangle 106"/>
          <p:cNvSpPr/>
          <p:nvPr/>
        </p:nvSpPr>
        <p:spPr>
          <a:xfrm>
            <a:off x="3833469" y="2551139"/>
            <a:ext cx="1256044" cy="28595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0.8, 0.6, </a:t>
            </a:r>
            <a:r>
              <a:rPr lang="is-IS" sz="1400" dirty="0" smtClean="0"/>
              <a:t>…, 0.3</a:t>
            </a:r>
            <a:endParaRPr lang="en-US" sz="1400" dirty="0"/>
          </a:p>
        </p:txBody>
      </p:sp>
      <p:cxnSp>
        <p:nvCxnSpPr>
          <p:cNvPr id="108" name="Straight Arrow Connector 107"/>
          <p:cNvCxnSpPr/>
          <p:nvPr/>
        </p:nvCxnSpPr>
        <p:spPr>
          <a:xfrm>
            <a:off x="3016408" y="2696837"/>
            <a:ext cx="221674" cy="11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9" name="Picture 10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082" y="2546847"/>
            <a:ext cx="415785" cy="302234"/>
          </a:xfrm>
          <a:prstGeom prst="rect">
            <a:avLst/>
          </a:prstGeom>
        </p:spPr>
      </p:pic>
      <p:cxnSp>
        <p:nvCxnSpPr>
          <p:cNvPr id="110" name="Elbow Connector 109"/>
          <p:cNvCxnSpPr>
            <a:stCxn id="100" idx="2"/>
            <a:endCxn id="109" idx="0"/>
          </p:cNvCxnSpPr>
          <p:nvPr/>
        </p:nvCxnSpPr>
        <p:spPr>
          <a:xfrm rot="5400000">
            <a:off x="3724077" y="1809432"/>
            <a:ext cx="459313" cy="101551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/>
          <p:cNvCxnSpPr>
            <a:endCxn id="107" idx="1"/>
          </p:cNvCxnSpPr>
          <p:nvPr/>
        </p:nvCxnSpPr>
        <p:spPr>
          <a:xfrm flipV="1">
            <a:off x="3653867" y="2694118"/>
            <a:ext cx="179602" cy="38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Rectangle 113"/>
          <p:cNvSpPr/>
          <p:nvPr/>
        </p:nvSpPr>
        <p:spPr>
          <a:xfrm>
            <a:off x="3833469" y="3349636"/>
            <a:ext cx="1256044" cy="28595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0.6, 0.1, </a:t>
            </a:r>
            <a:r>
              <a:rPr lang="is-IS" sz="1400" dirty="0" smtClean="0"/>
              <a:t>…, 0.6</a:t>
            </a:r>
            <a:endParaRPr lang="en-US" sz="1400" dirty="0"/>
          </a:p>
        </p:txBody>
      </p:sp>
      <p:cxnSp>
        <p:nvCxnSpPr>
          <p:cNvPr id="115" name="Straight Arrow Connector 114"/>
          <p:cNvCxnSpPr/>
          <p:nvPr/>
        </p:nvCxnSpPr>
        <p:spPr>
          <a:xfrm>
            <a:off x="3016408" y="3495334"/>
            <a:ext cx="221674" cy="11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6" name="Picture 1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082" y="3345344"/>
            <a:ext cx="415785" cy="302234"/>
          </a:xfrm>
          <a:prstGeom prst="rect">
            <a:avLst/>
          </a:prstGeom>
        </p:spPr>
      </p:pic>
      <p:cxnSp>
        <p:nvCxnSpPr>
          <p:cNvPr id="117" name="Elbow Connector 116"/>
          <p:cNvCxnSpPr>
            <a:stCxn id="107" idx="2"/>
            <a:endCxn id="116" idx="0"/>
          </p:cNvCxnSpPr>
          <p:nvPr/>
        </p:nvCxnSpPr>
        <p:spPr>
          <a:xfrm rot="5400000">
            <a:off x="3699610" y="2583462"/>
            <a:ext cx="508247" cy="101551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>
            <a:endCxn id="114" idx="1"/>
          </p:cNvCxnSpPr>
          <p:nvPr/>
        </p:nvCxnSpPr>
        <p:spPr>
          <a:xfrm flipV="1">
            <a:off x="3653867" y="3492615"/>
            <a:ext cx="179602" cy="38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Rectangle 120"/>
          <p:cNvSpPr/>
          <p:nvPr/>
        </p:nvSpPr>
        <p:spPr>
          <a:xfrm>
            <a:off x="3833469" y="4124348"/>
            <a:ext cx="1256044" cy="28595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0.7, 0.2, </a:t>
            </a:r>
            <a:r>
              <a:rPr lang="is-IS" sz="1400" dirty="0" smtClean="0"/>
              <a:t>…, 0.4</a:t>
            </a:r>
            <a:endParaRPr lang="en-US" sz="1400" dirty="0"/>
          </a:p>
        </p:txBody>
      </p:sp>
      <p:cxnSp>
        <p:nvCxnSpPr>
          <p:cNvPr id="122" name="Straight Arrow Connector 121"/>
          <p:cNvCxnSpPr/>
          <p:nvPr/>
        </p:nvCxnSpPr>
        <p:spPr>
          <a:xfrm>
            <a:off x="3016408" y="4270046"/>
            <a:ext cx="221674" cy="11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3" name="Picture 1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082" y="4120056"/>
            <a:ext cx="415785" cy="302234"/>
          </a:xfrm>
          <a:prstGeom prst="rect">
            <a:avLst/>
          </a:prstGeom>
        </p:spPr>
      </p:pic>
      <p:cxnSp>
        <p:nvCxnSpPr>
          <p:cNvPr id="124" name="Elbow Connector 123"/>
          <p:cNvCxnSpPr>
            <a:stCxn id="114" idx="2"/>
            <a:endCxn id="123" idx="0"/>
          </p:cNvCxnSpPr>
          <p:nvPr/>
        </p:nvCxnSpPr>
        <p:spPr>
          <a:xfrm rot="5400000">
            <a:off x="3711502" y="3370067"/>
            <a:ext cx="484462" cy="101551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/>
          <p:cNvCxnSpPr>
            <a:endCxn id="121" idx="1"/>
          </p:cNvCxnSpPr>
          <p:nvPr/>
        </p:nvCxnSpPr>
        <p:spPr>
          <a:xfrm flipV="1">
            <a:off x="3653867" y="4267327"/>
            <a:ext cx="179602" cy="38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Rectangle 127"/>
          <p:cNvSpPr/>
          <p:nvPr/>
        </p:nvSpPr>
        <p:spPr>
          <a:xfrm>
            <a:off x="3833469" y="4966662"/>
            <a:ext cx="1256044" cy="28595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0.2, 0.3, </a:t>
            </a:r>
            <a:r>
              <a:rPr lang="is-IS" sz="1400" dirty="0" smtClean="0"/>
              <a:t>…, 0.5</a:t>
            </a:r>
            <a:endParaRPr lang="en-US" sz="1400" dirty="0"/>
          </a:p>
        </p:txBody>
      </p:sp>
      <p:cxnSp>
        <p:nvCxnSpPr>
          <p:cNvPr id="129" name="Straight Arrow Connector 128"/>
          <p:cNvCxnSpPr/>
          <p:nvPr/>
        </p:nvCxnSpPr>
        <p:spPr>
          <a:xfrm>
            <a:off x="3016408" y="5112360"/>
            <a:ext cx="221674" cy="11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0" name="Picture 1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082" y="4962370"/>
            <a:ext cx="415785" cy="302234"/>
          </a:xfrm>
          <a:prstGeom prst="rect">
            <a:avLst/>
          </a:prstGeom>
        </p:spPr>
      </p:pic>
      <p:cxnSp>
        <p:nvCxnSpPr>
          <p:cNvPr id="131" name="Elbow Connector 130"/>
          <p:cNvCxnSpPr>
            <a:stCxn id="121" idx="2"/>
            <a:endCxn id="130" idx="0"/>
          </p:cNvCxnSpPr>
          <p:nvPr/>
        </p:nvCxnSpPr>
        <p:spPr>
          <a:xfrm rot="5400000">
            <a:off x="3677701" y="4178580"/>
            <a:ext cx="552064" cy="101551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/>
          <p:cNvCxnSpPr>
            <a:endCxn id="128" idx="1"/>
          </p:cNvCxnSpPr>
          <p:nvPr/>
        </p:nvCxnSpPr>
        <p:spPr>
          <a:xfrm flipV="1">
            <a:off x="3653867" y="5109641"/>
            <a:ext cx="179602" cy="38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Rectangle 134"/>
          <p:cNvSpPr/>
          <p:nvPr/>
        </p:nvSpPr>
        <p:spPr>
          <a:xfrm>
            <a:off x="3833469" y="5746600"/>
            <a:ext cx="1256044" cy="28595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0.5, 0.4, </a:t>
            </a:r>
            <a:r>
              <a:rPr lang="is-IS" sz="1400" dirty="0" smtClean="0"/>
              <a:t>…, 0.7</a:t>
            </a:r>
            <a:endParaRPr lang="en-US" sz="1400" dirty="0"/>
          </a:p>
        </p:txBody>
      </p:sp>
      <p:cxnSp>
        <p:nvCxnSpPr>
          <p:cNvPr id="136" name="Straight Arrow Connector 135"/>
          <p:cNvCxnSpPr/>
          <p:nvPr/>
        </p:nvCxnSpPr>
        <p:spPr>
          <a:xfrm>
            <a:off x="3016408" y="5892298"/>
            <a:ext cx="221674" cy="11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7" name="Picture 13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082" y="5742308"/>
            <a:ext cx="415785" cy="302234"/>
          </a:xfrm>
          <a:prstGeom prst="rect">
            <a:avLst/>
          </a:prstGeom>
        </p:spPr>
      </p:pic>
      <p:cxnSp>
        <p:nvCxnSpPr>
          <p:cNvPr id="138" name="Elbow Connector 137"/>
          <p:cNvCxnSpPr>
            <a:stCxn id="128" idx="2"/>
            <a:endCxn id="137" idx="0"/>
          </p:cNvCxnSpPr>
          <p:nvPr/>
        </p:nvCxnSpPr>
        <p:spPr>
          <a:xfrm rot="5400000">
            <a:off x="3708889" y="4989706"/>
            <a:ext cx="489688" cy="101551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/>
          <p:cNvCxnSpPr>
            <a:endCxn id="135" idx="1"/>
          </p:cNvCxnSpPr>
          <p:nvPr/>
        </p:nvCxnSpPr>
        <p:spPr>
          <a:xfrm flipV="1">
            <a:off x="3653867" y="5889579"/>
            <a:ext cx="179602" cy="38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/>
          <p:cNvCxnSpPr>
            <a:endCxn id="79" idx="0"/>
          </p:cNvCxnSpPr>
          <p:nvPr/>
        </p:nvCxnSpPr>
        <p:spPr>
          <a:xfrm>
            <a:off x="3455412" y="40964"/>
            <a:ext cx="1" cy="208608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Rectangle 150"/>
          <p:cNvSpPr/>
          <p:nvPr/>
        </p:nvSpPr>
        <p:spPr>
          <a:xfrm>
            <a:off x="5300815" y="247075"/>
            <a:ext cx="1256044" cy="285958"/>
          </a:xfrm>
          <a:prstGeom prst="rect">
            <a:avLst/>
          </a:prstGeom>
          <a:ln>
            <a:solidFill>
              <a:srgbClr val="0080FF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0.1, 0.8, </a:t>
            </a:r>
            <a:r>
              <a:rPr lang="is-IS" sz="1400" dirty="0" smtClean="0"/>
              <a:t>…, 0.5</a:t>
            </a:r>
            <a:endParaRPr lang="en-US" sz="1400" dirty="0"/>
          </a:p>
        </p:txBody>
      </p:sp>
      <p:sp>
        <p:nvSpPr>
          <p:cNvPr id="152" name="Rectangle 151"/>
          <p:cNvSpPr/>
          <p:nvPr/>
        </p:nvSpPr>
        <p:spPr>
          <a:xfrm>
            <a:off x="5300815" y="981711"/>
            <a:ext cx="1256044" cy="285958"/>
          </a:xfrm>
          <a:prstGeom prst="rect">
            <a:avLst/>
          </a:prstGeom>
          <a:ln>
            <a:solidFill>
              <a:srgbClr val="0080FF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0.4, 0.2, </a:t>
            </a:r>
            <a:r>
              <a:rPr lang="is-IS" sz="1400" dirty="0" smtClean="0"/>
              <a:t>…, 0.6</a:t>
            </a:r>
            <a:endParaRPr lang="en-US" sz="1400" dirty="0"/>
          </a:p>
        </p:txBody>
      </p:sp>
      <p:sp>
        <p:nvSpPr>
          <p:cNvPr id="153" name="Rectangle 152"/>
          <p:cNvSpPr/>
          <p:nvPr/>
        </p:nvSpPr>
        <p:spPr>
          <a:xfrm>
            <a:off x="5300815" y="1786649"/>
            <a:ext cx="1256044" cy="285958"/>
          </a:xfrm>
          <a:prstGeom prst="rect">
            <a:avLst/>
          </a:prstGeom>
          <a:ln>
            <a:solidFill>
              <a:srgbClr val="0080FF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0.7, 0.5, </a:t>
            </a:r>
            <a:r>
              <a:rPr lang="is-IS" sz="1400" dirty="0" smtClean="0"/>
              <a:t>…, 0.3</a:t>
            </a:r>
            <a:endParaRPr lang="en-US" sz="1400" dirty="0"/>
          </a:p>
        </p:txBody>
      </p:sp>
      <p:sp>
        <p:nvSpPr>
          <p:cNvPr id="154" name="Rectangle 153"/>
          <p:cNvSpPr/>
          <p:nvPr/>
        </p:nvSpPr>
        <p:spPr>
          <a:xfrm>
            <a:off x="5300815" y="2540504"/>
            <a:ext cx="1256044" cy="285958"/>
          </a:xfrm>
          <a:prstGeom prst="rect">
            <a:avLst/>
          </a:prstGeom>
          <a:ln>
            <a:solidFill>
              <a:srgbClr val="0080FF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0.2, 0.8, </a:t>
            </a:r>
            <a:r>
              <a:rPr lang="is-IS" sz="1400" dirty="0" smtClean="0"/>
              <a:t>…, 0.6</a:t>
            </a:r>
            <a:endParaRPr lang="en-US" sz="1400" dirty="0"/>
          </a:p>
        </p:txBody>
      </p:sp>
      <p:sp>
        <p:nvSpPr>
          <p:cNvPr id="155" name="Rectangle 154"/>
          <p:cNvSpPr/>
          <p:nvPr/>
        </p:nvSpPr>
        <p:spPr>
          <a:xfrm>
            <a:off x="5300815" y="3334709"/>
            <a:ext cx="1256044" cy="285958"/>
          </a:xfrm>
          <a:prstGeom prst="rect">
            <a:avLst/>
          </a:prstGeom>
          <a:ln>
            <a:solidFill>
              <a:srgbClr val="0080FF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0.5, 0.3, </a:t>
            </a:r>
            <a:r>
              <a:rPr lang="is-IS" sz="1400" dirty="0" smtClean="0"/>
              <a:t>…, 0.9</a:t>
            </a:r>
            <a:endParaRPr lang="en-US" sz="1400" dirty="0"/>
          </a:p>
        </p:txBody>
      </p:sp>
      <p:sp>
        <p:nvSpPr>
          <p:cNvPr id="156" name="Rectangle 155"/>
          <p:cNvSpPr/>
          <p:nvPr/>
        </p:nvSpPr>
        <p:spPr>
          <a:xfrm>
            <a:off x="5300815" y="4117394"/>
            <a:ext cx="1256044" cy="285958"/>
          </a:xfrm>
          <a:prstGeom prst="rect">
            <a:avLst/>
          </a:prstGeom>
          <a:ln>
            <a:solidFill>
              <a:srgbClr val="0080FF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0.8, 0.6, </a:t>
            </a:r>
            <a:r>
              <a:rPr lang="is-IS" sz="1400" dirty="0" smtClean="0"/>
              <a:t>…, 0.4</a:t>
            </a:r>
            <a:endParaRPr lang="en-US" sz="1400" dirty="0"/>
          </a:p>
        </p:txBody>
      </p:sp>
      <p:sp>
        <p:nvSpPr>
          <p:cNvPr id="157" name="Rectangle 156"/>
          <p:cNvSpPr/>
          <p:nvPr/>
        </p:nvSpPr>
        <p:spPr>
          <a:xfrm>
            <a:off x="5300815" y="4951735"/>
            <a:ext cx="1256044" cy="285958"/>
          </a:xfrm>
          <a:prstGeom prst="rect">
            <a:avLst/>
          </a:prstGeom>
          <a:ln>
            <a:solidFill>
              <a:srgbClr val="0080FF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0.2, 0.9, </a:t>
            </a:r>
            <a:r>
              <a:rPr lang="is-IS" sz="1400" dirty="0" smtClean="0"/>
              <a:t>…, 0.7</a:t>
            </a:r>
            <a:endParaRPr lang="en-US" sz="1400" dirty="0"/>
          </a:p>
        </p:txBody>
      </p:sp>
      <p:sp>
        <p:nvSpPr>
          <p:cNvPr id="158" name="Rectangle 157"/>
          <p:cNvSpPr/>
          <p:nvPr/>
        </p:nvSpPr>
        <p:spPr>
          <a:xfrm>
            <a:off x="5300815" y="5747152"/>
            <a:ext cx="1256044" cy="285958"/>
          </a:xfrm>
          <a:prstGeom prst="rect">
            <a:avLst/>
          </a:prstGeom>
          <a:solidFill>
            <a:srgbClr val="FFFF00"/>
          </a:solidFill>
          <a:ln>
            <a:solidFill>
              <a:srgbClr val="0080FF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0.4, 0.3, </a:t>
            </a:r>
            <a:r>
              <a:rPr lang="is-IS" sz="1400" dirty="0" smtClean="0"/>
              <a:t>…, 0.1</a:t>
            </a:r>
            <a:endParaRPr lang="en-US" sz="1400" dirty="0"/>
          </a:p>
        </p:txBody>
      </p:sp>
      <p:sp>
        <p:nvSpPr>
          <p:cNvPr id="159" name="Rectangle 158"/>
          <p:cNvSpPr/>
          <p:nvPr/>
        </p:nvSpPr>
        <p:spPr>
          <a:xfrm>
            <a:off x="5242426" y="6212404"/>
            <a:ext cx="1372821" cy="563022"/>
          </a:xfrm>
          <a:prstGeom prst="rect">
            <a:avLst/>
          </a:prstGeom>
          <a:solidFill>
            <a:srgbClr val="66CCFF"/>
          </a:solidFill>
          <a:ln w="12700">
            <a:solidFill>
              <a:srgbClr val="0080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3. ST </a:t>
            </a:r>
            <a:r>
              <a:rPr lang="en-US" sz="1400" dirty="0" smtClean="0">
                <a:solidFill>
                  <a:schemeClr val="tx1"/>
                </a:solidFill>
                <a:sym typeface="Wingdings"/>
              </a:rPr>
              <a:t> a set of vectors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60" name="Rectangle 159"/>
          <p:cNvSpPr/>
          <p:nvPr/>
        </p:nvSpPr>
        <p:spPr>
          <a:xfrm>
            <a:off x="102386" y="6212404"/>
            <a:ext cx="729469" cy="563022"/>
          </a:xfrm>
          <a:prstGeom prst="rect">
            <a:avLst/>
          </a:prstGeom>
          <a:solidFill>
            <a:srgbClr val="FFFF00"/>
          </a:solidFill>
          <a:ln w="12700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ST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61" name="Rectangle 160"/>
          <p:cNvSpPr/>
          <p:nvPr/>
        </p:nvSpPr>
        <p:spPr>
          <a:xfrm>
            <a:off x="7496751" y="257710"/>
            <a:ext cx="1444294" cy="285958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1,0,0,0,</a:t>
            </a:r>
            <a:r>
              <a:rPr lang="is-IS" sz="1400" dirty="0" smtClean="0">
                <a:solidFill>
                  <a:schemeClr val="bg1"/>
                </a:solidFill>
              </a:rPr>
              <a:t>…,</a:t>
            </a:r>
            <a:r>
              <a:rPr lang="en-US" sz="1400" dirty="0" smtClean="0">
                <a:solidFill>
                  <a:schemeClr val="bg1"/>
                </a:solidFill>
              </a:rPr>
              <a:t>0,0,0,0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65" name="TextBox 164"/>
          <p:cNvSpPr txBox="1"/>
          <p:nvPr/>
        </p:nvSpPr>
        <p:spPr>
          <a:xfrm>
            <a:off x="8525735" y="54765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latin typeface="Microsoft JhengHei" charset="-120"/>
                <a:ea typeface="Microsoft JhengHei" charset="-120"/>
                <a:cs typeface="Microsoft JhengHei" charset="-120"/>
              </a:rPr>
              <a:t>我</a:t>
            </a:r>
            <a:endParaRPr lang="en-US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166" name="Rectangle 165"/>
          <p:cNvSpPr/>
          <p:nvPr/>
        </p:nvSpPr>
        <p:spPr>
          <a:xfrm>
            <a:off x="7496939" y="993372"/>
            <a:ext cx="1444294" cy="285958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1400" dirty="0" smtClean="0">
                <a:solidFill>
                  <a:schemeClr val="bg1"/>
                </a:solidFill>
              </a:rPr>
              <a:t>0</a:t>
            </a:r>
            <a:r>
              <a:rPr lang="en-US" sz="1400" dirty="0" smtClean="0">
                <a:solidFill>
                  <a:schemeClr val="bg1"/>
                </a:solidFill>
              </a:rPr>
              <a:t>,</a:t>
            </a:r>
            <a:r>
              <a:rPr lang="en-US" altLang="zh-TW" sz="1400" dirty="0" smtClean="0">
                <a:solidFill>
                  <a:schemeClr val="bg1"/>
                </a:solidFill>
              </a:rPr>
              <a:t>1</a:t>
            </a:r>
            <a:r>
              <a:rPr lang="en-US" sz="1400" dirty="0" smtClean="0">
                <a:solidFill>
                  <a:schemeClr val="bg1"/>
                </a:solidFill>
              </a:rPr>
              <a:t>,0,0,</a:t>
            </a:r>
            <a:r>
              <a:rPr lang="is-IS" sz="1400" dirty="0" smtClean="0">
                <a:solidFill>
                  <a:schemeClr val="bg1"/>
                </a:solidFill>
              </a:rPr>
              <a:t>…,</a:t>
            </a:r>
            <a:r>
              <a:rPr lang="en-US" sz="1400" dirty="0" smtClean="0">
                <a:solidFill>
                  <a:schemeClr val="bg1"/>
                </a:solidFill>
              </a:rPr>
              <a:t>0,0,0,0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67" name="Rectangle 166"/>
          <p:cNvSpPr/>
          <p:nvPr/>
        </p:nvSpPr>
        <p:spPr>
          <a:xfrm>
            <a:off x="7496939" y="1788704"/>
            <a:ext cx="1444294" cy="28595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1400" dirty="0" smtClean="0">
                <a:solidFill>
                  <a:schemeClr val="bg1"/>
                </a:solidFill>
              </a:rPr>
              <a:t>0</a:t>
            </a:r>
            <a:r>
              <a:rPr lang="en-US" sz="1400" dirty="0" smtClean="0">
                <a:solidFill>
                  <a:schemeClr val="bg1"/>
                </a:solidFill>
              </a:rPr>
              <a:t>,</a:t>
            </a:r>
            <a:r>
              <a:rPr lang="en-US" altLang="zh-TW" sz="1400" dirty="0" smtClean="0">
                <a:solidFill>
                  <a:schemeClr val="bg1"/>
                </a:solidFill>
              </a:rPr>
              <a:t>0</a:t>
            </a:r>
            <a:r>
              <a:rPr lang="en-US" sz="1400" dirty="0" smtClean="0">
                <a:solidFill>
                  <a:schemeClr val="bg1"/>
                </a:solidFill>
              </a:rPr>
              <a:t>,</a:t>
            </a:r>
            <a:r>
              <a:rPr lang="en-US" altLang="zh-TW" sz="1400" dirty="0" smtClean="0">
                <a:solidFill>
                  <a:schemeClr val="bg1"/>
                </a:solidFill>
              </a:rPr>
              <a:t>1</a:t>
            </a:r>
            <a:r>
              <a:rPr lang="en-US" sz="1400" dirty="0" smtClean="0">
                <a:solidFill>
                  <a:schemeClr val="bg1"/>
                </a:solidFill>
              </a:rPr>
              <a:t>,0,...,0,0,0,0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68" name="Rectangle 167"/>
          <p:cNvSpPr/>
          <p:nvPr/>
        </p:nvSpPr>
        <p:spPr>
          <a:xfrm>
            <a:off x="8525735" y="1278304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>
                <a:latin typeface="Microsoft JhengHei" charset="-120"/>
                <a:ea typeface="Microsoft JhengHei" charset="-120"/>
                <a:cs typeface="Microsoft JhengHei" charset="-120"/>
              </a:rPr>
              <a:t>是</a:t>
            </a:r>
            <a:endParaRPr lang="en-US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169" name="Rectangle 168"/>
          <p:cNvSpPr/>
          <p:nvPr/>
        </p:nvSpPr>
        <p:spPr>
          <a:xfrm>
            <a:off x="8363470" y="2075706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Microsoft JhengHei" charset="-120"/>
                <a:ea typeface="Microsoft JhengHei" charset="-120"/>
                <a:cs typeface="Microsoft JhengHei" charset="-120"/>
              </a:rPr>
              <a:t>香港</a:t>
            </a:r>
            <a:endParaRPr lang="en-US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170" name="Rectangle 169"/>
          <p:cNvSpPr/>
          <p:nvPr/>
        </p:nvSpPr>
        <p:spPr>
          <a:xfrm>
            <a:off x="7496939" y="2553062"/>
            <a:ext cx="1444294" cy="285958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1400" dirty="0" smtClean="0">
                <a:solidFill>
                  <a:schemeClr val="bg1"/>
                </a:solidFill>
              </a:rPr>
              <a:t>0</a:t>
            </a:r>
            <a:r>
              <a:rPr lang="en-US" sz="1400" dirty="0" smtClean="0">
                <a:solidFill>
                  <a:schemeClr val="bg1"/>
                </a:solidFill>
              </a:rPr>
              <a:t>,</a:t>
            </a:r>
            <a:r>
              <a:rPr lang="en-US" altLang="zh-TW" sz="1400" dirty="0" smtClean="0">
                <a:solidFill>
                  <a:schemeClr val="bg1"/>
                </a:solidFill>
              </a:rPr>
              <a:t>0</a:t>
            </a:r>
            <a:r>
              <a:rPr lang="en-US" sz="1400" dirty="0" smtClean="0">
                <a:solidFill>
                  <a:schemeClr val="bg1"/>
                </a:solidFill>
              </a:rPr>
              <a:t>,0,1,</a:t>
            </a:r>
            <a:r>
              <a:rPr lang="is-IS" sz="1400" dirty="0" smtClean="0">
                <a:solidFill>
                  <a:schemeClr val="bg1"/>
                </a:solidFill>
              </a:rPr>
              <a:t>…,</a:t>
            </a:r>
            <a:r>
              <a:rPr lang="en-US" sz="1400" dirty="0" smtClean="0">
                <a:solidFill>
                  <a:schemeClr val="bg1"/>
                </a:solidFill>
              </a:rPr>
              <a:t>0,0,0,0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71" name="Rectangle 170"/>
          <p:cNvSpPr/>
          <p:nvPr/>
        </p:nvSpPr>
        <p:spPr>
          <a:xfrm>
            <a:off x="8345016" y="2817920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latin typeface="Microsoft JhengHei" charset="-120"/>
                <a:ea typeface="Microsoft JhengHei" charset="-120"/>
                <a:cs typeface="Microsoft JhengHei" charset="-120"/>
              </a:rPr>
              <a:t>專業</a:t>
            </a:r>
            <a:endParaRPr lang="en-US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177" name="TextBox 176"/>
          <p:cNvSpPr txBox="1"/>
          <p:nvPr/>
        </p:nvSpPr>
        <p:spPr>
          <a:xfrm>
            <a:off x="5037821" y="163701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smtClean="0"/>
              <a:t>…</a:t>
            </a:r>
            <a:endParaRPr lang="en-US" dirty="0"/>
          </a:p>
        </p:txBody>
      </p:sp>
      <p:sp>
        <p:nvSpPr>
          <p:cNvPr id="178" name="TextBox 177"/>
          <p:cNvSpPr txBox="1"/>
          <p:nvPr/>
        </p:nvSpPr>
        <p:spPr>
          <a:xfrm>
            <a:off x="5039182" y="908972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smtClean="0"/>
              <a:t>…</a:t>
            </a:r>
            <a:endParaRPr lang="en-US" dirty="0"/>
          </a:p>
        </p:txBody>
      </p:sp>
      <p:sp>
        <p:nvSpPr>
          <p:cNvPr id="180" name="TextBox 179"/>
          <p:cNvSpPr txBox="1"/>
          <p:nvPr/>
        </p:nvSpPr>
        <p:spPr>
          <a:xfrm>
            <a:off x="5042247" y="1696667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smtClean="0"/>
              <a:t>…</a:t>
            </a:r>
            <a:endParaRPr lang="en-US" dirty="0"/>
          </a:p>
        </p:txBody>
      </p:sp>
      <p:sp>
        <p:nvSpPr>
          <p:cNvPr id="181" name="TextBox 180"/>
          <p:cNvSpPr txBox="1"/>
          <p:nvPr/>
        </p:nvSpPr>
        <p:spPr>
          <a:xfrm>
            <a:off x="5033387" y="2463838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smtClean="0"/>
              <a:t>…</a:t>
            </a:r>
            <a:endParaRPr lang="en-US" dirty="0"/>
          </a:p>
        </p:txBody>
      </p:sp>
      <p:sp>
        <p:nvSpPr>
          <p:cNvPr id="182" name="TextBox 181"/>
          <p:cNvSpPr txBox="1"/>
          <p:nvPr/>
        </p:nvSpPr>
        <p:spPr>
          <a:xfrm>
            <a:off x="5033387" y="3239211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smtClean="0"/>
              <a:t>…</a:t>
            </a:r>
            <a:endParaRPr lang="en-US" dirty="0"/>
          </a:p>
        </p:txBody>
      </p:sp>
      <p:sp>
        <p:nvSpPr>
          <p:cNvPr id="183" name="TextBox 182"/>
          <p:cNvSpPr txBox="1"/>
          <p:nvPr/>
        </p:nvSpPr>
        <p:spPr>
          <a:xfrm>
            <a:off x="5042247" y="4049430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smtClean="0"/>
              <a:t>…</a:t>
            </a:r>
            <a:endParaRPr lang="en-US" dirty="0"/>
          </a:p>
        </p:txBody>
      </p:sp>
      <p:sp>
        <p:nvSpPr>
          <p:cNvPr id="184" name="TextBox 183"/>
          <p:cNvSpPr txBox="1"/>
          <p:nvPr/>
        </p:nvSpPr>
        <p:spPr>
          <a:xfrm>
            <a:off x="5043608" y="4866846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smtClean="0"/>
              <a:t>…</a:t>
            </a:r>
            <a:endParaRPr lang="en-US" dirty="0"/>
          </a:p>
        </p:txBody>
      </p:sp>
      <p:sp>
        <p:nvSpPr>
          <p:cNvPr id="185" name="TextBox 184"/>
          <p:cNvSpPr txBox="1"/>
          <p:nvPr/>
        </p:nvSpPr>
        <p:spPr>
          <a:xfrm>
            <a:off x="5034748" y="5620018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smtClean="0"/>
              <a:t>…</a:t>
            </a:r>
            <a:endParaRPr lang="en-US" dirty="0"/>
          </a:p>
        </p:txBody>
      </p:sp>
      <p:cxnSp>
        <p:nvCxnSpPr>
          <p:cNvPr id="194" name="Straight Arrow Connector 193"/>
          <p:cNvCxnSpPr>
            <a:stCxn id="158" idx="3"/>
            <a:endCxn id="268" idx="1"/>
          </p:cNvCxnSpPr>
          <p:nvPr/>
        </p:nvCxnSpPr>
        <p:spPr>
          <a:xfrm flipV="1">
            <a:off x="6556859" y="399898"/>
            <a:ext cx="294708" cy="549023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Arrow Connector 195"/>
          <p:cNvCxnSpPr>
            <a:stCxn id="158" idx="3"/>
            <a:endCxn id="248" idx="1"/>
          </p:cNvCxnSpPr>
          <p:nvPr/>
        </p:nvCxnSpPr>
        <p:spPr>
          <a:xfrm flipV="1">
            <a:off x="6556859" y="1136048"/>
            <a:ext cx="291643" cy="4754083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Elbow Connector 199"/>
          <p:cNvCxnSpPr>
            <a:stCxn id="158" idx="3"/>
            <a:endCxn id="255" idx="1"/>
          </p:cNvCxnSpPr>
          <p:nvPr/>
        </p:nvCxnSpPr>
        <p:spPr>
          <a:xfrm flipV="1">
            <a:off x="6556859" y="1923545"/>
            <a:ext cx="294708" cy="3966586"/>
          </a:xfrm>
          <a:prstGeom prst="bentConnector3">
            <a:avLst>
              <a:gd name="adj1" fmla="val 50000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Arrow Connector 203"/>
          <p:cNvCxnSpPr>
            <a:stCxn id="158" idx="3"/>
            <a:endCxn id="311" idx="1"/>
          </p:cNvCxnSpPr>
          <p:nvPr/>
        </p:nvCxnSpPr>
        <p:spPr>
          <a:xfrm flipV="1">
            <a:off x="6556859" y="2688694"/>
            <a:ext cx="287238" cy="3201437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Rectangle 205"/>
          <p:cNvSpPr/>
          <p:nvPr/>
        </p:nvSpPr>
        <p:spPr>
          <a:xfrm>
            <a:off x="7496751" y="3342325"/>
            <a:ext cx="1444294" cy="285958"/>
          </a:xfrm>
          <a:prstGeom prst="rect">
            <a:avLst/>
          </a:prstGeom>
          <a:solidFill>
            <a:srgbClr val="7030A0"/>
          </a:solidFill>
          <a:ln w="38100">
            <a:solidFill>
              <a:srgbClr val="7030A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1400" dirty="0" smtClean="0">
                <a:solidFill>
                  <a:schemeClr val="bg1"/>
                </a:solidFill>
              </a:rPr>
              <a:t>0</a:t>
            </a:r>
            <a:r>
              <a:rPr lang="en-US" sz="1400" dirty="0" smtClean="0">
                <a:solidFill>
                  <a:schemeClr val="bg1"/>
                </a:solidFill>
              </a:rPr>
              <a:t>,</a:t>
            </a:r>
            <a:r>
              <a:rPr lang="en-US" altLang="zh-TW" sz="1400" dirty="0" smtClean="0">
                <a:solidFill>
                  <a:schemeClr val="bg1"/>
                </a:solidFill>
              </a:rPr>
              <a:t>0</a:t>
            </a:r>
            <a:r>
              <a:rPr lang="en-US" sz="1400" dirty="0" smtClean="0">
                <a:solidFill>
                  <a:schemeClr val="bg1"/>
                </a:solidFill>
              </a:rPr>
              <a:t>,0,0,</a:t>
            </a:r>
            <a:r>
              <a:rPr lang="is-IS" sz="1400" dirty="0" smtClean="0">
                <a:solidFill>
                  <a:schemeClr val="bg1"/>
                </a:solidFill>
              </a:rPr>
              <a:t>…,</a:t>
            </a:r>
            <a:r>
              <a:rPr lang="en-US" sz="1400" dirty="0">
                <a:solidFill>
                  <a:schemeClr val="bg1"/>
                </a:solidFill>
              </a:rPr>
              <a:t>1</a:t>
            </a:r>
            <a:r>
              <a:rPr lang="en-US" sz="1400" dirty="0" smtClean="0">
                <a:solidFill>
                  <a:schemeClr val="bg1"/>
                </a:solidFill>
              </a:rPr>
              <a:t>,0,0,0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208" name="Rectangle 207"/>
          <p:cNvSpPr/>
          <p:nvPr/>
        </p:nvSpPr>
        <p:spPr>
          <a:xfrm>
            <a:off x="8345016" y="3670638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latin typeface="Microsoft JhengHei" charset="-120"/>
                <a:ea typeface="Microsoft JhengHei" charset="-120"/>
                <a:cs typeface="Microsoft JhengHei" charset="-120"/>
              </a:rPr>
              <a:t>譯員</a:t>
            </a:r>
            <a:endParaRPr lang="en-US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209" name="Rectangle 208"/>
          <p:cNvSpPr/>
          <p:nvPr/>
        </p:nvSpPr>
        <p:spPr>
          <a:xfrm>
            <a:off x="7496751" y="4120056"/>
            <a:ext cx="1444294" cy="285958"/>
          </a:xfrm>
          <a:prstGeom prst="rect">
            <a:avLst/>
          </a:prstGeom>
          <a:solidFill>
            <a:srgbClr val="FF9300"/>
          </a:solidFill>
          <a:ln>
            <a:solidFill>
              <a:srgbClr val="FF93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1400" dirty="0" smtClean="0">
                <a:solidFill>
                  <a:schemeClr val="bg1"/>
                </a:solidFill>
              </a:rPr>
              <a:t>0</a:t>
            </a:r>
            <a:r>
              <a:rPr lang="en-US" sz="1400" dirty="0" smtClean="0">
                <a:solidFill>
                  <a:schemeClr val="bg1"/>
                </a:solidFill>
              </a:rPr>
              <a:t>,</a:t>
            </a:r>
            <a:r>
              <a:rPr lang="en-US" altLang="zh-TW" sz="1400" dirty="0" smtClean="0">
                <a:solidFill>
                  <a:schemeClr val="bg1"/>
                </a:solidFill>
              </a:rPr>
              <a:t>0</a:t>
            </a:r>
            <a:r>
              <a:rPr lang="en-US" sz="1400" dirty="0" smtClean="0">
                <a:solidFill>
                  <a:schemeClr val="bg1"/>
                </a:solidFill>
              </a:rPr>
              <a:t>,0,0,</a:t>
            </a:r>
            <a:r>
              <a:rPr lang="is-IS" sz="1400" dirty="0" smtClean="0">
                <a:solidFill>
                  <a:schemeClr val="bg1"/>
                </a:solidFill>
              </a:rPr>
              <a:t>…,</a:t>
            </a:r>
            <a:r>
              <a:rPr lang="en-US" altLang="zh-TW" sz="1400" dirty="0" smtClean="0">
                <a:solidFill>
                  <a:schemeClr val="bg1"/>
                </a:solidFill>
              </a:rPr>
              <a:t>0</a:t>
            </a:r>
            <a:r>
              <a:rPr lang="en-US" sz="1400" dirty="0" smtClean="0">
                <a:solidFill>
                  <a:schemeClr val="bg1"/>
                </a:solidFill>
              </a:rPr>
              <a:t>,</a:t>
            </a:r>
            <a:r>
              <a:rPr lang="en-US" altLang="zh-TW" sz="1400" dirty="0" smtClean="0">
                <a:solidFill>
                  <a:schemeClr val="bg1"/>
                </a:solidFill>
              </a:rPr>
              <a:t>1</a:t>
            </a:r>
            <a:r>
              <a:rPr lang="en-US" sz="1400" dirty="0" smtClean="0">
                <a:solidFill>
                  <a:schemeClr val="bg1"/>
                </a:solidFill>
              </a:rPr>
              <a:t>,0,0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225" name="Straight Arrow Connector 224"/>
          <p:cNvCxnSpPr>
            <a:stCxn id="158" idx="3"/>
            <a:endCxn id="318" idx="1"/>
          </p:cNvCxnSpPr>
          <p:nvPr/>
        </p:nvCxnSpPr>
        <p:spPr>
          <a:xfrm flipV="1">
            <a:off x="6556859" y="3475620"/>
            <a:ext cx="294708" cy="2414511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Rectangle 225"/>
          <p:cNvSpPr/>
          <p:nvPr/>
        </p:nvSpPr>
        <p:spPr>
          <a:xfrm>
            <a:off x="8498904" y="4412554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 smtClean="0">
                <a:latin typeface="Microsoft JhengHei" charset="-120"/>
                <a:ea typeface="Microsoft JhengHei" charset="-120"/>
                <a:cs typeface="Microsoft JhengHei" charset="-120"/>
              </a:rPr>
              <a:t>。</a:t>
            </a:r>
            <a:endParaRPr lang="en-US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cxnSp>
        <p:nvCxnSpPr>
          <p:cNvPr id="232" name="Elbow Connector 231"/>
          <p:cNvCxnSpPr>
            <a:stCxn id="158" idx="3"/>
            <a:endCxn id="324" idx="1"/>
          </p:cNvCxnSpPr>
          <p:nvPr/>
        </p:nvCxnSpPr>
        <p:spPr>
          <a:xfrm flipV="1">
            <a:off x="6556859" y="4260381"/>
            <a:ext cx="319591" cy="1629750"/>
          </a:xfrm>
          <a:prstGeom prst="bentConnector3">
            <a:avLst>
              <a:gd name="adj1" fmla="val 53179"/>
            </a:avLst>
          </a:prstGeom>
          <a:ln w="38100">
            <a:solidFill>
              <a:srgbClr val="FF93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Arrow Connector 241"/>
          <p:cNvCxnSpPr>
            <a:endCxn id="268" idx="0"/>
          </p:cNvCxnSpPr>
          <p:nvPr/>
        </p:nvCxnSpPr>
        <p:spPr>
          <a:xfrm>
            <a:off x="7051801" y="35700"/>
            <a:ext cx="7659" cy="213081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8" name="Picture 24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8502" y="984931"/>
            <a:ext cx="415785" cy="302234"/>
          </a:xfrm>
          <a:prstGeom prst="rect">
            <a:avLst/>
          </a:prstGeom>
        </p:spPr>
      </p:pic>
      <p:pic>
        <p:nvPicPr>
          <p:cNvPr id="255" name="Picture 25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1567" y="1772428"/>
            <a:ext cx="415785" cy="302234"/>
          </a:xfrm>
          <a:prstGeom prst="rect">
            <a:avLst/>
          </a:prstGeom>
        </p:spPr>
      </p:pic>
      <p:cxnSp>
        <p:nvCxnSpPr>
          <p:cNvPr id="265" name="Elbow Connector 264"/>
          <p:cNvCxnSpPr>
            <a:stCxn id="161" idx="2"/>
            <a:endCxn id="248" idx="0"/>
          </p:cNvCxnSpPr>
          <p:nvPr/>
        </p:nvCxnSpPr>
        <p:spPr>
          <a:xfrm rot="5400000">
            <a:off x="7417016" y="183048"/>
            <a:ext cx="441263" cy="1162503"/>
          </a:xfrm>
          <a:prstGeom prst="bentConnector3">
            <a:avLst/>
          </a:prstGeom>
          <a:ln w="381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Straight Arrow Connector 266"/>
          <p:cNvCxnSpPr>
            <a:stCxn id="248" idx="3"/>
            <a:endCxn id="166" idx="1"/>
          </p:cNvCxnSpPr>
          <p:nvPr/>
        </p:nvCxnSpPr>
        <p:spPr>
          <a:xfrm>
            <a:off x="7264287" y="1136048"/>
            <a:ext cx="232652" cy="303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8" name="Picture 26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1567" y="248781"/>
            <a:ext cx="415785" cy="302234"/>
          </a:xfrm>
          <a:prstGeom prst="rect">
            <a:avLst/>
          </a:prstGeom>
        </p:spPr>
      </p:pic>
      <p:cxnSp>
        <p:nvCxnSpPr>
          <p:cNvPr id="270" name="Straight Arrow Connector 269"/>
          <p:cNvCxnSpPr>
            <a:stCxn id="268" idx="3"/>
            <a:endCxn id="161" idx="1"/>
          </p:cNvCxnSpPr>
          <p:nvPr/>
        </p:nvCxnSpPr>
        <p:spPr>
          <a:xfrm>
            <a:off x="7267352" y="399898"/>
            <a:ext cx="229399" cy="79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Arrow Connector 275"/>
          <p:cNvCxnSpPr>
            <a:stCxn id="255" idx="3"/>
            <a:endCxn id="167" idx="1"/>
          </p:cNvCxnSpPr>
          <p:nvPr/>
        </p:nvCxnSpPr>
        <p:spPr>
          <a:xfrm>
            <a:off x="7267352" y="1923545"/>
            <a:ext cx="229587" cy="8138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Elbow Connector 281"/>
          <p:cNvCxnSpPr>
            <a:stCxn id="166" idx="2"/>
            <a:endCxn id="255" idx="0"/>
          </p:cNvCxnSpPr>
          <p:nvPr/>
        </p:nvCxnSpPr>
        <p:spPr>
          <a:xfrm rot="5400000">
            <a:off x="7392724" y="946066"/>
            <a:ext cx="493098" cy="1159626"/>
          </a:xfrm>
          <a:prstGeom prst="bentConnector3">
            <a:avLst>
              <a:gd name="adj1" fmla="val 50000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1" name="Picture 3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4097" y="2537577"/>
            <a:ext cx="415785" cy="302234"/>
          </a:xfrm>
          <a:prstGeom prst="rect">
            <a:avLst/>
          </a:prstGeom>
        </p:spPr>
      </p:pic>
      <p:cxnSp>
        <p:nvCxnSpPr>
          <p:cNvPr id="312" name="Straight Arrow Connector 311"/>
          <p:cNvCxnSpPr>
            <a:stCxn id="311" idx="3"/>
            <a:endCxn id="170" idx="1"/>
          </p:cNvCxnSpPr>
          <p:nvPr/>
        </p:nvCxnSpPr>
        <p:spPr>
          <a:xfrm>
            <a:off x="7259882" y="2688694"/>
            <a:ext cx="237057" cy="7347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8" name="Picture 3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1567" y="3324503"/>
            <a:ext cx="415785" cy="302234"/>
          </a:xfrm>
          <a:prstGeom prst="rect">
            <a:avLst/>
          </a:prstGeom>
        </p:spPr>
      </p:pic>
      <p:cxnSp>
        <p:nvCxnSpPr>
          <p:cNvPr id="320" name="Straight Arrow Connector 319"/>
          <p:cNvCxnSpPr>
            <a:stCxn id="318" idx="3"/>
            <a:endCxn id="206" idx="1"/>
          </p:cNvCxnSpPr>
          <p:nvPr/>
        </p:nvCxnSpPr>
        <p:spPr>
          <a:xfrm>
            <a:off x="7267352" y="3475620"/>
            <a:ext cx="229399" cy="9684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4" name="Picture 3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6450" y="4109264"/>
            <a:ext cx="415785" cy="302234"/>
          </a:xfrm>
          <a:prstGeom prst="rect">
            <a:avLst/>
          </a:prstGeom>
        </p:spPr>
      </p:pic>
      <p:cxnSp>
        <p:nvCxnSpPr>
          <p:cNvPr id="326" name="Straight Arrow Connector 325"/>
          <p:cNvCxnSpPr>
            <a:stCxn id="324" idx="3"/>
            <a:endCxn id="209" idx="1"/>
          </p:cNvCxnSpPr>
          <p:nvPr/>
        </p:nvCxnSpPr>
        <p:spPr>
          <a:xfrm>
            <a:off x="7292235" y="4260381"/>
            <a:ext cx="204516" cy="2654"/>
          </a:xfrm>
          <a:prstGeom prst="straightConnector1">
            <a:avLst/>
          </a:prstGeom>
          <a:ln w="38100">
            <a:solidFill>
              <a:srgbClr val="FF93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6" name="Elbow Connector 335"/>
          <p:cNvCxnSpPr>
            <a:stCxn id="167" idx="2"/>
            <a:endCxn id="311" idx="0"/>
          </p:cNvCxnSpPr>
          <p:nvPr/>
        </p:nvCxnSpPr>
        <p:spPr>
          <a:xfrm rot="5400000">
            <a:off x="7404081" y="1722571"/>
            <a:ext cx="462915" cy="1167096"/>
          </a:xfrm>
          <a:prstGeom prst="bentConnector3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8" name="Elbow Connector 337"/>
          <p:cNvCxnSpPr>
            <a:stCxn id="170" idx="2"/>
            <a:endCxn id="318" idx="0"/>
          </p:cNvCxnSpPr>
          <p:nvPr/>
        </p:nvCxnSpPr>
        <p:spPr>
          <a:xfrm rot="5400000">
            <a:off x="7396532" y="2501948"/>
            <a:ext cx="485483" cy="1159626"/>
          </a:xfrm>
          <a:prstGeom prst="bentConnector3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0" name="Elbow Connector 339"/>
          <p:cNvCxnSpPr>
            <a:stCxn id="206" idx="2"/>
            <a:endCxn id="324" idx="0"/>
          </p:cNvCxnSpPr>
          <p:nvPr/>
        </p:nvCxnSpPr>
        <p:spPr>
          <a:xfrm rot="5400000">
            <a:off x="7411131" y="3301496"/>
            <a:ext cx="480981" cy="1134555"/>
          </a:xfrm>
          <a:prstGeom prst="bentConnector3">
            <a:avLst/>
          </a:prstGeom>
          <a:ln w="38100">
            <a:solidFill>
              <a:srgbClr val="FF93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1" name="Rectangle 340"/>
          <p:cNvSpPr/>
          <p:nvPr/>
        </p:nvSpPr>
        <p:spPr>
          <a:xfrm>
            <a:off x="1701975" y="6212404"/>
            <a:ext cx="1372821" cy="563022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1400" dirty="0" smtClean="0">
                <a:solidFill>
                  <a:schemeClr val="tx1"/>
                </a:solidFill>
              </a:rPr>
              <a:t>1. Each</a:t>
            </a:r>
            <a:r>
              <a:rPr lang="zh-TW" altLang="en-US" sz="1400" dirty="0" smtClean="0">
                <a:solidFill>
                  <a:schemeClr val="tx1"/>
                </a:solidFill>
              </a:rPr>
              <a:t> </a:t>
            </a:r>
            <a:r>
              <a:rPr lang="en-US" altLang="zh-TW" sz="1400" dirty="0" smtClean="0">
                <a:solidFill>
                  <a:schemeClr val="tx1"/>
                </a:solidFill>
              </a:rPr>
              <a:t>word</a:t>
            </a:r>
            <a:r>
              <a:rPr lang="zh-TW" altLang="en-US" sz="1400" dirty="0">
                <a:solidFill>
                  <a:schemeClr val="tx1"/>
                </a:solidFill>
              </a:rPr>
              <a:t> </a:t>
            </a:r>
            <a:endParaRPr lang="en-US" altLang="zh-TW" sz="1400" dirty="0" smtClean="0">
              <a:solidFill>
                <a:schemeClr val="tx1"/>
              </a:solidFill>
            </a:endParaRPr>
          </a:p>
          <a:p>
            <a:pPr algn="ctr"/>
            <a:r>
              <a:rPr lang="zh-TW" altLang="en-US" sz="1400" dirty="0" smtClean="0">
                <a:solidFill>
                  <a:schemeClr val="tx1"/>
                </a:solidFill>
                <a:sym typeface="Wingdings"/>
              </a:rPr>
              <a:t></a:t>
            </a:r>
            <a:r>
              <a:rPr lang="en-US" altLang="zh-TW" sz="1400" dirty="0" smtClean="0">
                <a:solidFill>
                  <a:schemeClr val="tx1"/>
                </a:solidFill>
                <a:sym typeface="Wingdings"/>
              </a:rPr>
              <a:t>  a</a:t>
            </a:r>
            <a:r>
              <a:rPr lang="en-US" sz="1400" dirty="0" smtClean="0">
                <a:solidFill>
                  <a:schemeClr val="tx1"/>
                </a:solidFill>
                <a:sym typeface="Wingdings"/>
              </a:rPr>
              <a:t> vector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342" name="Picture 34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7175" y="-16360"/>
            <a:ext cx="415785" cy="302234"/>
          </a:xfrm>
          <a:prstGeom prst="rect">
            <a:avLst/>
          </a:prstGeom>
        </p:spPr>
      </p:pic>
      <p:pic>
        <p:nvPicPr>
          <p:cNvPr id="343" name="Picture 34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7176" y="621656"/>
            <a:ext cx="415785" cy="302234"/>
          </a:xfrm>
          <a:prstGeom prst="rect">
            <a:avLst/>
          </a:prstGeom>
        </p:spPr>
      </p:pic>
      <p:pic>
        <p:nvPicPr>
          <p:cNvPr id="344" name="Picture 34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7176" y="1435775"/>
            <a:ext cx="415785" cy="302234"/>
          </a:xfrm>
          <a:prstGeom prst="rect">
            <a:avLst/>
          </a:prstGeom>
        </p:spPr>
      </p:pic>
      <p:pic>
        <p:nvPicPr>
          <p:cNvPr id="345" name="Picture 34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7175" y="2190521"/>
            <a:ext cx="415785" cy="302234"/>
          </a:xfrm>
          <a:prstGeom prst="rect">
            <a:avLst/>
          </a:prstGeom>
        </p:spPr>
      </p:pic>
      <p:pic>
        <p:nvPicPr>
          <p:cNvPr id="346" name="Picture 34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4993" y="2974766"/>
            <a:ext cx="415785" cy="302234"/>
          </a:xfrm>
          <a:prstGeom prst="rect">
            <a:avLst/>
          </a:prstGeom>
        </p:spPr>
      </p:pic>
      <p:pic>
        <p:nvPicPr>
          <p:cNvPr id="347" name="Picture 3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7175" y="3758547"/>
            <a:ext cx="415785" cy="302234"/>
          </a:xfrm>
          <a:prstGeom prst="rect">
            <a:avLst/>
          </a:prstGeom>
        </p:spPr>
      </p:pic>
      <p:pic>
        <p:nvPicPr>
          <p:cNvPr id="348" name="Picture 34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6036" y="4602401"/>
            <a:ext cx="415785" cy="302234"/>
          </a:xfrm>
          <a:prstGeom prst="rect">
            <a:avLst/>
          </a:prstGeom>
        </p:spPr>
      </p:pic>
      <p:pic>
        <p:nvPicPr>
          <p:cNvPr id="349" name="Picture 34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8127" y="5396706"/>
            <a:ext cx="415785" cy="302234"/>
          </a:xfrm>
          <a:prstGeom prst="rect">
            <a:avLst/>
          </a:prstGeom>
        </p:spPr>
      </p:pic>
      <p:sp>
        <p:nvSpPr>
          <p:cNvPr id="350" name="Rectangle 349"/>
          <p:cNvSpPr/>
          <p:nvPr/>
        </p:nvSpPr>
        <p:spPr>
          <a:xfrm>
            <a:off x="3776326" y="6212404"/>
            <a:ext cx="1372821" cy="563022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1100" dirty="0" smtClean="0">
                <a:solidFill>
                  <a:schemeClr val="tx1"/>
                </a:solidFill>
              </a:rPr>
              <a:t>2. New vectors that consider the context as well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357" name="Rectangle 356"/>
          <p:cNvSpPr/>
          <p:nvPr/>
        </p:nvSpPr>
        <p:spPr>
          <a:xfrm>
            <a:off x="7496751" y="6212404"/>
            <a:ext cx="1444294" cy="563022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4. Vectors </a:t>
            </a:r>
            <a:r>
              <a:rPr lang="en-US" sz="1400" dirty="0" smtClean="0">
                <a:solidFill>
                  <a:schemeClr val="tx1"/>
                </a:solidFill>
                <a:sym typeface="Wingdings"/>
              </a:rPr>
              <a:t> Words in TL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378" name="Rounded Rectangle 377"/>
          <p:cNvSpPr/>
          <p:nvPr/>
        </p:nvSpPr>
        <p:spPr>
          <a:xfrm>
            <a:off x="7051989" y="4733102"/>
            <a:ext cx="1939358" cy="1310643"/>
          </a:xfrm>
          <a:prstGeom prst="roundRect">
            <a:avLst>
              <a:gd name="adj" fmla="val 7363"/>
            </a:avLst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9" name="Picture 37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3182" y="4793133"/>
            <a:ext cx="565895" cy="411349"/>
          </a:xfrm>
          <a:prstGeom prst="rect">
            <a:avLst/>
          </a:prstGeom>
        </p:spPr>
      </p:pic>
      <p:cxnSp>
        <p:nvCxnSpPr>
          <p:cNvPr id="380" name="Straight Arrow Connector 379"/>
          <p:cNvCxnSpPr/>
          <p:nvPr/>
        </p:nvCxnSpPr>
        <p:spPr>
          <a:xfrm>
            <a:off x="7183182" y="5802118"/>
            <a:ext cx="504926" cy="1"/>
          </a:xfrm>
          <a:prstGeom prst="straightConnector1">
            <a:avLst/>
          </a:prstGeom>
          <a:ln w="12700">
            <a:solidFill>
              <a:schemeClr val="accent3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5" name="TextBox 384"/>
          <p:cNvSpPr txBox="1"/>
          <p:nvPr/>
        </p:nvSpPr>
        <p:spPr>
          <a:xfrm>
            <a:off x="7755508" y="4780830"/>
            <a:ext cx="11894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Artificial </a:t>
            </a:r>
            <a:r>
              <a:rPr lang="en-US" sz="1200" smtClean="0"/>
              <a:t>Neural Network</a:t>
            </a:r>
          </a:p>
        </p:txBody>
      </p:sp>
      <p:sp>
        <p:nvSpPr>
          <p:cNvPr id="386" name="TextBox 385"/>
          <p:cNvSpPr txBox="1"/>
          <p:nvPr/>
        </p:nvSpPr>
        <p:spPr>
          <a:xfrm>
            <a:off x="7751623" y="5568256"/>
            <a:ext cx="11894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Input </a:t>
            </a:r>
            <a:r>
              <a:rPr lang="en-US" sz="1200" smtClean="0"/>
              <a:t>from other sources</a:t>
            </a:r>
            <a:endParaRPr lang="en-US" sz="1200" dirty="0" smtClean="0"/>
          </a:p>
        </p:txBody>
      </p:sp>
      <p:cxnSp>
        <p:nvCxnSpPr>
          <p:cNvPr id="387" name="Straight Arrow Connector 386"/>
          <p:cNvCxnSpPr/>
          <p:nvPr/>
        </p:nvCxnSpPr>
        <p:spPr>
          <a:xfrm>
            <a:off x="7183182" y="5423824"/>
            <a:ext cx="504926" cy="1"/>
          </a:xfrm>
          <a:prstGeom prst="straightConnector1">
            <a:avLst/>
          </a:prstGeom>
          <a:ln w="12700">
            <a:solidFill>
              <a:schemeClr val="accent3">
                <a:lumMod val="7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8" name="TextBox 387"/>
          <p:cNvSpPr txBox="1"/>
          <p:nvPr/>
        </p:nvSpPr>
        <p:spPr>
          <a:xfrm>
            <a:off x="7755508" y="5285325"/>
            <a:ext cx="11894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Major Input </a:t>
            </a:r>
          </a:p>
        </p:txBody>
      </p:sp>
      <p:sp>
        <p:nvSpPr>
          <p:cNvPr id="391" name="Rectangular Callout 390"/>
          <p:cNvSpPr/>
          <p:nvPr/>
        </p:nvSpPr>
        <p:spPr>
          <a:xfrm>
            <a:off x="2027872" y="581472"/>
            <a:ext cx="740675" cy="319751"/>
          </a:xfrm>
          <a:prstGeom prst="wedgeRectCallout">
            <a:avLst>
              <a:gd name="adj1" fmla="val -30993"/>
              <a:gd name="adj2" fmla="val -73472"/>
            </a:avLst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e.g., POS, meaning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228932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>
                      <p:stCondLst>
                        <p:cond delay="indefinite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1" fill="hold">
                      <p:stCondLst>
                        <p:cond delay="indefinite"/>
                      </p:stCondLst>
                      <p:childTnLst>
                        <p:par>
                          <p:cTn id="202" fill="hold">
                            <p:stCondLst>
                              <p:cond delay="0"/>
                            </p:stCondLst>
                            <p:childTnLst>
                              <p:par>
                                <p:cTn id="20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>
                      <p:stCondLst>
                        <p:cond delay="indefinite"/>
                      </p:stCondLst>
                      <p:childTnLst>
                        <p:par>
                          <p:cTn id="210" fill="hold">
                            <p:stCondLst>
                              <p:cond delay="0"/>
                            </p:stCondLst>
                            <p:childTnLst>
                              <p:par>
                                <p:cTn id="2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5" fill="hold">
                      <p:stCondLst>
                        <p:cond delay="indefinite"/>
                      </p:stCondLst>
                      <p:childTnLst>
                        <p:par>
                          <p:cTn id="216" fill="hold">
                            <p:stCondLst>
                              <p:cond delay="0"/>
                            </p:stCondLst>
                            <p:childTnLst>
                              <p:par>
                                <p:cTn id="2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9" fill="hold">
                      <p:stCondLst>
                        <p:cond delay="indefinite"/>
                      </p:stCondLst>
                      <p:childTnLst>
                        <p:par>
                          <p:cTn id="220" fill="hold">
                            <p:stCondLst>
                              <p:cond delay="0"/>
                            </p:stCondLst>
                            <p:childTnLst>
                              <p:par>
                                <p:cTn id="2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5" fill="hold">
                      <p:stCondLst>
                        <p:cond delay="indefinite"/>
                      </p:stCondLst>
                      <p:childTnLst>
                        <p:par>
                          <p:cTn id="226" fill="hold">
                            <p:stCondLst>
                              <p:cond delay="0"/>
                            </p:stCondLst>
                            <p:childTnLst>
                              <p:par>
                                <p:cTn id="2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9" fill="hold">
                      <p:stCondLst>
                        <p:cond delay="indefinite"/>
                      </p:stCondLst>
                      <p:childTnLst>
                        <p:par>
                          <p:cTn id="230" fill="hold">
                            <p:stCondLst>
                              <p:cond delay="0"/>
                            </p:stCondLst>
                            <p:childTnLst>
                              <p:par>
                                <p:cTn id="2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5" fill="hold">
                      <p:stCondLst>
                        <p:cond delay="indefinite"/>
                      </p:stCondLst>
                      <p:childTnLst>
                        <p:par>
                          <p:cTn id="236" fill="hold">
                            <p:stCondLst>
                              <p:cond delay="0"/>
                            </p:stCondLst>
                            <p:childTnLst>
                              <p:par>
                                <p:cTn id="2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9" fill="hold">
                      <p:stCondLst>
                        <p:cond delay="indefinite"/>
                      </p:stCondLst>
                      <p:childTnLst>
                        <p:par>
                          <p:cTn id="240" fill="hold">
                            <p:stCondLst>
                              <p:cond delay="0"/>
                            </p:stCondLst>
                            <p:childTnLst>
                              <p:par>
                                <p:cTn id="2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5" fill="hold">
                      <p:stCondLst>
                        <p:cond delay="indefinite"/>
                      </p:stCondLst>
                      <p:childTnLst>
                        <p:par>
                          <p:cTn id="246" fill="hold">
                            <p:stCondLst>
                              <p:cond delay="0"/>
                            </p:stCondLst>
                            <p:childTnLst>
                              <p:par>
                                <p:cTn id="2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9" fill="hold">
                      <p:stCondLst>
                        <p:cond delay="indefinite"/>
                      </p:stCondLst>
                      <p:childTnLst>
                        <p:par>
                          <p:cTn id="250" fill="hold">
                            <p:stCondLst>
                              <p:cond delay="0"/>
                            </p:stCondLst>
                            <p:childTnLst>
                              <p:par>
                                <p:cTn id="2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5" fill="hold">
                      <p:stCondLst>
                        <p:cond delay="indefinite"/>
                      </p:stCondLst>
                      <p:childTnLst>
                        <p:par>
                          <p:cTn id="256" fill="hold">
                            <p:stCondLst>
                              <p:cond delay="0"/>
                            </p:stCondLst>
                            <p:childTnLst>
                              <p:par>
                                <p:cTn id="2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9" fill="hold">
                      <p:stCondLst>
                        <p:cond delay="indefinite"/>
                      </p:stCondLst>
                      <p:childTnLst>
                        <p:par>
                          <p:cTn id="260" fill="hold">
                            <p:stCondLst>
                              <p:cond delay="0"/>
                            </p:stCondLst>
                            <p:childTnLst>
                              <p:par>
                                <p:cTn id="2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5" fill="hold">
                      <p:stCondLst>
                        <p:cond delay="indefinite"/>
                      </p:stCondLst>
                      <p:childTnLst>
                        <p:par>
                          <p:cTn id="266" fill="hold">
                            <p:stCondLst>
                              <p:cond delay="0"/>
                            </p:stCondLst>
                            <p:childTnLst>
                              <p:par>
                                <p:cTn id="2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9" fill="hold">
                      <p:stCondLst>
                        <p:cond delay="indefinite"/>
                      </p:stCondLst>
                      <p:childTnLst>
                        <p:par>
                          <p:cTn id="270" fill="hold">
                            <p:stCondLst>
                              <p:cond delay="0"/>
                            </p:stCondLst>
                            <p:childTnLst>
                              <p:par>
                                <p:cTn id="2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5" fill="hold">
                      <p:stCondLst>
                        <p:cond delay="indefinite"/>
                      </p:stCondLst>
                      <p:childTnLst>
                        <p:par>
                          <p:cTn id="276" fill="hold">
                            <p:stCondLst>
                              <p:cond delay="0"/>
                            </p:stCondLst>
                            <p:childTnLst>
                              <p:par>
                                <p:cTn id="2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9" fill="hold">
                      <p:stCondLst>
                        <p:cond delay="indefinite"/>
                      </p:stCondLst>
                      <p:childTnLst>
                        <p:par>
                          <p:cTn id="280" fill="hold">
                            <p:stCondLst>
                              <p:cond delay="0"/>
                            </p:stCondLst>
                            <p:childTnLst>
                              <p:par>
                                <p:cTn id="2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5" fill="hold">
                      <p:stCondLst>
                        <p:cond delay="indefinite"/>
                      </p:stCondLst>
                      <p:childTnLst>
                        <p:par>
                          <p:cTn id="286" fill="hold">
                            <p:stCondLst>
                              <p:cond delay="0"/>
                            </p:stCondLst>
                            <p:childTnLst>
                              <p:par>
                                <p:cTn id="2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9" fill="hold">
                      <p:stCondLst>
                        <p:cond delay="indefinite"/>
                      </p:stCondLst>
                      <p:childTnLst>
                        <p:par>
                          <p:cTn id="290" fill="hold">
                            <p:stCondLst>
                              <p:cond delay="0"/>
                            </p:stCondLst>
                            <p:childTnLst>
                              <p:par>
                                <p:cTn id="29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5" fill="hold">
                      <p:stCondLst>
                        <p:cond delay="indefinite"/>
                      </p:stCondLst>
                      <p:childTnLst>
                        <p:par>
                          <p:cTn id="296" fill="hold">
                            <p:stCondLst>
                              <p:cond delay="0"/>
                            </p:stCondLst>
                            <p:childTnLst>
                              <p:par>
                                <p:cTn id="2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9" fill="hold">
                      <p:stCondLst>
                        <p:cond delay="indefinite"/>
                      </p:stCondLst>
                      <p:childTnLst>
                        <p:par>
                          <p:cTn id="300" fill="hold">
                            <p:stCondLst>
                              <p:cond delay="0"/>
                            </p:stCondLst>
                            <p:childTnLst>
                              <p:par>
                                <p:cTn id="3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3" fill="hold">
                      <p:stCondLst>
                        <p:cond delay="indefinite"/>
                      </p:stCondLst>
                      <p:childTnLst>
                        <p:par>
                          <p:cTn id="304" fill="hold">
                            <p:stCondLst>
                              <p:cond delay="0"/>
                            </p:stCondLst>
                            <p:childTnLst>
                              <p:par>
                                <p:cTn id="30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1" fill="hold">
                      <p:stCondLst>
                        <p:cond delay="indefinite"/>
                      </p:stCondLst>
                      <p:childTnLst>
                        <p:par>
                          <p:cTn id="312" fill="hold">
                            <p:stCondLst>
                              <p:cond delay="0"/>
                            </p:stCondLst>
                            <p:childTnLst>
                              <p:par>
                                <p:cTn id="3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7" fill="hold">
                      <p:stCondLst>
                        <p:cond delay="indefinite"/>
                      </p:stCondLst>
                      <p:childTnLst>
                        <p:par>
                          <p:cTn id="318" fill="hold">
                            <p:stCondLst>
                              <p:cond delay="0"/>
                            </p:stCondLst>
                            <p:childTnLst>
                              <p:par>
                                <p:cTn id="3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1" fill="hold">
                      <p:stCondLst>
                        <p:cond delay="indefinite"/>
                      </p:stCondLst>
                      <p:childTnLst>
                        <p:par>
                          <p:cTn id="322" fill="hold">
                            <p:stCondLst>
                              <p:cond delay="0"/>
                            </p:stCondLst>
                            <p:childTnLst>
                              <p:par>
                                <p:cTn id="3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9" fill="hold">
                      <p:stCondLst>
                        <p:cond delay="indefinite"/>
                      </p:stCondLst>
                      <p:childTnLst>
                        <p:par>
                          <p:cTn id="330" fill="hold">
                            <p:stCondLst>
                              <p:cond delay="0"/>
                            </p:stCondLst>
                            <p:childTnLst>
                              <p:par>
                                <p:cTn id="3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5" fill="hold">
                      <p:stCondLst>
                        <p:cond delay="indefinite"/>
                      </p:stCondLst>
                      <p:childTnLst>
                        <p:par>
                          <p:cTn id="336" fill="hold">
                            <p:stCondLst>
                              <p:cond delay="0"/>
                            </p:stCondLst>
                            <p:childTnLst>
                              <p:par>
                                <p:cTn id="3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9" fill="hold">
                      <p:stCondLst>
                        <p:cond delay="indefinite"/>
                      </p:stCondLst>
                      <p:childTnLst>
                        <p:par>
                          <p:cTn id="340" fill="hold">
                            <p:stCondLst>
                              <p:cond delay="0"/>
                            </p:stCondLst>
                            <p:childTnLst>
                              <p:par>
                                <p:cTn id="3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7" fill="hold">
                      <p:stCondLst>
                        <p:cond delay="indefinite"/>
                      </p:stCondLst>
                      <p:childTnLst>
                        <p:par>
                          <p:cTn id="348" fill="hold">
                            <p:stCondLst>
                              <p:cond delay="0"/>
                            </p:stCondLst>
                            <p:childTnLst>
                              <p:par>
                                <p:cTn id="3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3" fill="hold">
                      <p:stCondLst>
                        <p:cond delay="indefinite"/>
                      </p:stCondLst>
                      <p:childTnLst>
                        <p:par>
                          <p:cTn id="354" fill="hold">
                            <p:stCondLst>
                              <p:cond delay="0"/>
                            </p:stCondLst>
                            <p:childTnLst>
                              <p:par>
                                <p:cTn id="3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7" fill="hold">
                      <p:stCondLst>
                        <p:cond delay="indefinite"/>
                      </p:stCondLst>
                      <p:childTnLst>
                        <p:par>
                          <p:cTn id="358" fill="hold">
                            <p:stCondLst>
                              <p:cond delay="0"/>
                            </p:stCondLst>
                            <p:childTnLst>
                              <p:par>
                                <p:cTn id="3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5" fill="hold">
                      <p:stCondLst>
                        <p:cond delay="indefinite"/>
                      </p:stCondLst>
                      <p:childTnLst>
                        <p:par>
                          <p:cTn id="366" fill="hold">
                            <p:stCondLst>
                              <p:cond delay="0"/>
                            </p:stCondLst>
                            <p:childTnLst>
                              <p:par>
                                <p:cTn id="3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3" fill="hold">
                      <p:stCondLst>
                        <p:cond delay="indefinite"/>
                      </p:stCondLst>
                      <p:childTnLst>
                        <p:par>
                          <p:cTn id="374" fill="hold">
                            <p:stCondLst>
                              <p:cond delay="0"/>
                            </p:stCondLst>
                            <p:childTnLst>
                              <p:par>
                                <p:cTn id="3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9" fill="hold">
                      <p:stCondLst>
                        <p:cond delay="indefinite"/>
                      </p:stCondLst>
                      <p:childTnLst>
                        <p:par>
                          <p:cTn id="380" fill="hold">
                            <p:stCondLst>
                              <p:cond delay="0"/>
                            </p:stCondLst>
                            <p:childTnLst>
                              <p:par>
                                <p:cTn id="3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5" fill="hold">
                      <p:stCondLst>
                        <p:cond delay="indefinite"/>
                      </p:stCondLst>
                      <p:childTnLst>
                        <p:par>
                          <p:cTn id="386" fill="hold">
                            <p:stCondLst>
                              <p:cond delay="0"/>
                            </p:stCondLst>
                            <p:childTnLst>
                              <p:par>
                                <p:cTn id="3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9" fill="hold">
                      <p:stCondLst>
                        <p:cond delay="indefinite"/>
                      </p:stCondLst>
                      <p:childTnLst>
                        <p:par>
                          <p:cTn id="390" fill="hold">
                            <p:stCondLst>
                              <p:cond delay="0"/>
                            </p:stCondLst>
                            <p:childTnLst>
                              <p:par>
                                <p:cTn id="39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7" fill="hold">
                      <p:stCondLst>
                        <p:cond delay="indefinite"/>
                      </p:stCondLst>
                      <p:childTnLst>
                        <p:par>
                          <p:cTn id="398" fill="hold">
                            <p:stCondLst>
                              <p:cond delay="0"/>
                            </p:stCondLst>
                            <p:childTnLst>
                              <p:par>
                                <p:cTn id="39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3" fill="hold">
                      <p:stCondLst>
                        <p:cond delay="indefinite"/>
                      </p:stCondLst>
                      <p:childTnLst>
                        <p:par>
                          <p:cTn id="404" fill="hold">
                            <p:stCondLst>
                              <p:cond delay="0"/>
                            </p:stCondLst>
                            <p:childTnLst>
                              <p:par>
                                <p:cTn id="4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7" fill="hold">
                      <p:stCondLst>
                        <p:cond delay="indefinite"/>
                      </p:stCondLst>
                      <p:childTnLst>
                        <p:par>
                          <p:cTn id="408" fill="hold">
                            <p:stCondLst>
                              <p:cond delay="0"/>
                            </p:stCondLst>
                            <p:childTnLst>
                              <p:par>
                                <p:cTn id="40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5" fill="hold">
                      <p:stCondLst>
                        <p:cond delay="indefinite"/>
                      </p:stCondLst>
                      <p:childTnLst>
                        <p:par>
                          <p:cTn id="416" fill="hold">
                            <p:stCondLst>
                              <p:cond delay="0"/>
                            </p:stCondLst>
                            <p:childTnLst>
                              <p:par>
                                <p:cTn id="4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1" fill="hold">
                      <p:stCondLst>
                        <p:cond delay="indefinite"/>
                      </p:stCondLst>
                      <p:childTnLst>
                        <p:par>
                          <p:cTn id="422" fill="hold">
                            <p:stCondLst>
                              <p:cond delay="0"/>
                            </p:stCondLst>
                            <p:childTnLst>
                              <p:par>
                                <p:cTn id="4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5" fill="hold">
                      <p:stCondLst>
                        <p:cond delay="indefinite"/>
                      </p:stCondLst>
                      <p:childTnLst>
                        <p:par>
                          <p:cTn id="426" fill="hold">
                            <p:stCondLst>
                              <p:cond delay="0"/>
                            </p:stCondLst>
                            <p:childTnLst>
                              <p:par>
                                <p:cTn id="4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2" grpId="0"/>
      <p:bldP spid="23" grpId="0"/>
      <p:bldP spid="26" grpId="0"/>
      <p:bldP spid="27" grpId="0"/>
      <p:bldP spid="30" grpId="0"/>
      <p:bldP spid="32" grpId="0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100" grpId="0" animBg="1"/>
      <p:bldP spid="107" grpId="0" animBg="1"/>
      <p:bldP spid="114" grpId="0" animBg="1"/>
      <p:bldP spid="121" grpId="0" animBg="1"/>
      <p:bldP spid="128" grpId="0" animBg="1"/>
      <p:bldP spid="135" grpId="0" animBg="1"/>
      <p:bldP spid="151" grpId="0" animBg="1"/>
      <p:bldP spid="152" grpId="0" animBg="1"/>
      <p:bldP spid="153" grpId="0" animBg="1"/>
      <p:bldP spid="154" grpId="0" animBg="1"/>
      <p:bldP spid="155" grpId="0" animBg="1"/>
      <p:bldP spid="156" grpId="0" animBg="1"/>
      <p:bldP spid="157" grpId="0" animBg="1"/>
      <p:bldP spid="158" grpId="0" animBg="1"/>
      <p:bldP spid="159" grpId="0" animBg="1"/>
      <p:bldP spid="161" grpId="0" animBg="1"/>
      <p:bldP spid="165" grpId="0"/>
      <p:bldP spid="166" grpId="0" animBg="1"/>
      <p:bldP spid="167" grpId="0" animBg="1"/>
      <p:bldP spid="168" grpId="0"/>
      <p:bldP spid="169" grpId="0"/>
      <p:bldP spid="170" grpId="0" animBg="1"/>
      <p:bldP spid="170" grpId="1" animBg="1"/>
      <p:bldP spid="171" grpId="0"/>
      <p:bldP spid="177" grpId="0"/>
      <p:bldP spid="178" grpId="0"/>
      <p:bldP spid="180" grpId="0"/>
      <p:bldP spid="181" grpId="0"/>
      <p:bldP spid="182" grpId="0"/>
      <p:bldP spid="183" grpId="0"/>
      <p:bldP spid="184" grpId="0"/>
      <p:bldP spid="185" grpId="0"/>
      <p:bldP spid="206" grpId="0" animBg="1"/>
      <p:bldP spid="208" grpId="0"/>
      <p:bldP spid="209" grpId="0" animBg="1"/>
      <p:bldP spid="226" grpId="0"/>
      <p:bldP spid="341" grpId="0" animBg="1"/>
      <p:bldP spid="350" grpId="0" animBg="1"/>
      <p:bldP spid="357" grpId="0" animBg="1"/>
      <p:bldP spid="391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794" y="57491"/>
            <a:ext cx="831570" cy="60446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2386" y="257710"/>
            <a:ext cx="242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I</a:t>
            </a:r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4302" y="951382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am</a:t>
            </a:r>
            <a:endParaRPr lang="en-US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794" y="833814"/>
            <a:ext cx="831570" cy="604468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794" y="1610137"/>
            <a:ext cx="831570" cy="604468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102386" y="1728529"/>
            <a:ext cx="242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4302" y="2504028"/>
            <a:ext cx="10733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smtClean="0"/>
              <a:t>professional</a:t>
            </a:r>
            <a:endParaRPr lang="en-US" sz="1400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794" y="2386460"/>
            <a:ext cx="831570" cy="604468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794" y="3162783"/>
            <a:ext cx="831570" cy="604468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54302" y="3280351"/>
            <a:ext cx="9545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translator</a:t>
            </a:r>
            <a:endParaRPr lang="en-US" sz="1400" dirty="0"/>
          </a:p>
        </p:txBody>
      </p:sp>
      <p:sp>
        <p:nvSpPr>
          <p:cNvPr id="27" name="TextBox 26"/>
          <p:cNvSpPr txBox="1"/>
          <p:nvPr/>
        </p:nvSpPr>
        <p:spPr>
          <a:xfrm>
            <a:off x="54302" y="4056674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</a:t>
            </a:r>
            <a:endParaRPr lang="en-US" dirty="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794" y="3939106"/>
            <a:ext cx="831570" cy="604468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794" y="4781886"/>
            <a:ext cx="831570" cy="604468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54302" y="4899454"/>
            <a:ext cx="9545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HK</a:t>
            </a:r>
            <a:endParaRPr lang="en-US" dirty="0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794" y="5557568"/>
            <a:ext cx="831570" cy="604468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54302" y="5675136"/>
            <a:ext cx="9545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1760364" y="257710"/>
            <a:ext cx="1256044" cy="28595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0.2, 0.3, </a:t>
            </a:r>
            <a:r>
              <a:rPr lang="is-IS" sz="1400" dirty="0" smtClean="0"/>
              <a:t>…, 0.5</a:t>
            </a:r>
            <a:endParaRPr lang="en-US" sz="1400" dirty="0"/>
          </a:p>
        </p:txBody>
      </p:sp>
      <p:sp>
        <p:nvSpPr>
          <p:cNvPr id="34" name="Rectangle 33"/>
          <p:cNvSpPr/>
          <p:nvPr/>
        </p:nvSpPr>
        <p:spPr>
          <a:xfrm>
            <a:off x="1760364" y="999357"/>
            <a:ext cx="1256044" cy="28595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0.6, 0.7, </a:t>
            </a:r>
            <a:r>
              <a:rPr lang="is-IS" sz="1400" dirty="0" smtClean="0"/>
              <a:t>…, 0.1</a:t>
            </a:r>
            <a:endParaRPr lang="en-US" sz="1400" dirty="0"/>
          </a:p>
        </p:txBody>
      </p:sp>
      <p:sp>
        <p:nvSpPr>
          <p:cNvPr id="35" name="Rectangle 34"/>
          <p:cNvSpPr/>
          <p:nvPr/>
        </p:nvSpPr>
        <p:spPr>
          <a:xfrm>
            <a:off x="1760364" y="1810356"/>
            <a:ext cx="1256044" cy="28595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0.3, 0.1, </a:t>
            </a:r>
            <a:r>
              <a:rPr lang="is-IS" sz="1400" dirty="0" smtClean="0"/>
              <a:t>…, 0.2</a:t>
            </a:r>
            <a:endParaRPr lang="en-US" sz="1400" dirty="0"/>
          </a:p>
        </p:txBody>
      </p:sp>
      <p:sp>
        <p:nvSpPr>
          <p:cNvPr id="36" name="Rectangle 35"/>
          <p:cNvSpPr/>
          <p:nvPr/>
        </p:nvSpPr>
        <p:spPr>
          <a:xfrm>
            <a:off x="1760364" y="2586679"/>
            <a:ext cx="1256044" cy="28595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0.9, 0.5, </a:t>
            </a:r>
            <a:r>
              <a:rPr lang="is-IS" sz="1400" dirty="0" smtClean="0"/>
              <a:t>…, 0.8</a:t>
            </a:r>
            <a:endParaRPr lang="en-US" sz="1400" dirty="0"/>
          </a:p>
        </p:txBody>
      </p:sp>
      <p:sp>
        <p:nvSpPr>
          <p:cNvPr id="37" name="Rectangle 36"/>
          <p:cNvSpPr/>
          <p:nvPr/>
        </p:nvSpPr>
        <p:spPr>
          <a:xfrm>
            <a:off x="1760364" y="3363002"/>
            <a:ext cx="1256044" cy="28595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0.1, 0.9, </a:t>
            </a:r>
            <a:r>
              <a:rPr lang="is-IS" sz="1400" dirty="0" smtClean="0"/>
              <a:t>…, 0.3</a:t>
            </a:r>
            <a:endParaRPr lang="en-US" sz="1400" dirty="0"/>
          </a:p>
        </p:txBody>
      </p:sp>
      <p:sp>
        <p:nvSpPr>
          <p:cNvPr id="38" name="Rectangle 37"/>
          <p:cNvSpPr/>
          <p:nvPr/>
        </p:nvSpPr>
        <p:spPr>
          <a:xfrm>
            <a:off x="1760364" y="4139325"/>
            <a:ext cx="1256044" cy="28595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0.4, 0.2, </a:t>
            </a:r>
            <a:r>
              <a:rPr lang="is-IS" sz="1400" dirty="0" smtClean="0"/>
              <a:t>…, 0.2</a:t>
            </a:r>
            <a:endParaRPr lang="en-US" sz="1400" dirty="0"/>
          </a:p>
        </p:txBody>
      </p:sp>
      <p:sp>
        <p:nvSpPr>
          <p:cNvPr id="39" name="Rectangle 38"/>
          <p:cNvSpPr/>
          <p:nvPr/>
        </p:nvSpPr>
        <p:spPr>
          <a:xfrm>
            <a:off x="1760364" y="4982105"/>
            <a:ext cx="1256044" cy="28595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0.7, 0.8, </a:t>
            </a:r>
            <a:r>
              <a:rPr lang="is-IS" sz="1400" dirty="0" smtClean="0"/>
              <a:t>…, 0.1</a:t>
            </a:r>
            <a:endParaRPr lang="en-US" sz="1400" dirty="0"/>
          </a:p>
        </p:txBody>
      </p:sp>
      <p:sp>
        <p:nvSpPr>
          <p:cNvPr id="40" name="Rectangle 39"/>
          <p:cNvSpPr/>
          <p:nvPr/>
        </p:nvSpPr>
        <p:spPr>
          <a:xfrm>
            <a:off x="1760364" y="5757787"/>
            <a:ext cx="1256044" cy="28595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0.5, 0.6, </a:t>
            </a:r>
            <a:r>
              <a:rPr lang="is-IS" sz="1400" dirty="0" smtClean="0"/>
              <a:t>…, 0.4</a:t>
            </a:r>
            <a:endParaRPr lang="en-US" sz="1400" dirty="0"/>
          </a:p>
        </p:txBody>
      </p:sp>
      <p:sp>
        <p:nvSpPr>
          <p:cNvPr id="41" name="Rectangle 40"/>
          <p:cNvSpPr/>
          <p:nvPr/>
        </p:nvSpPr>
        <p:spPr>
          <a:xfrm>
            <a:off x="3833469" y="257710"/>
            <a:ext cx="1256044" cy="28595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0.3, 0.8, </a:t>
            </a:r>
            <a:r>
              <a:rPr lang="is-IS" sz="1400" dirty="0" smtClean="0"/>
              <a:t>…, 0.1</a:t>
            </a:r>
            <a:endParaRPr lang="en-US" sz="1400" dirty="0"/>
          </a:p>
        </p:txBody>
      </p:sp>
      <p:sp>
        <p:nvSpPr>
          <p:cNvPr id="42" name="Rectangle 41"/>
          <p:cNvSpPr/>
          <p:nvPr/>
        </p:nvSpPr>
        <p:spPr>
          <a:xfrm>
            <a:off x="3833469" y="996638"/>
            <a:ext cx="1256044" cy="28595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0.4, 0.9, </a:t>
            </a:r>
            <a:r>
              <a:rPr lang="is-IS" sz="1400" dirty="0" smtClean="0"/>
              <a:t>…, 0.2</a:t>
            </a:r>
            <a:endParaRPr lang="en-US" sz="1400" dirty="0"/>
          </a:p>
        </p:txBody>
      </p:sp>
      <p:cxnSp>
        <p:nvCxnSpPr>
          <p:cNvPr id="53" name="Straight Arrow Connector 52"/>
          <p:cNvCxnSpPr>
            <a:stCxn id="33" idx="3"/>
          </p:cNvCxnSpPr>
          <p:nvPr/>
        </p:nvCxnSpPr>
        <p:spPr>
          <a:xfrm>
            <a:off x="3016408" y="400689"/>
            <a:ext cx="2216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34" idx="3"/>
            <a:endCxn id="58" idx="1"/>
          </p:cNvCxnSpPr>
          <p:nvPr/>
        </p:nvCxnSpPr>
        <p:spPr>
          <a:xfrm>
            <a:off x="3016408" y="1142336"/>
            <a:ext cx="221674" cy="11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Picture 5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082" y="992346"/>
            <a:ext cx="415785" cy="302234"/>
          </a:xfrm>
          <a:prstGeom prst="rect">
            <a:avLst/>
          </a:prstGeom>
        </p:spPr>
      </p:pic>
      <p:pic>
        <p:nvPicPr>
          <p:cNvPr id="79" name="Picture 7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7520" y="249572"/>
            <a:ext cx="415785" cy="302234"/>
          </a:xfrm>
          <a:prstGeom prst="rect">
            <a:avLst/>
          </a:prstGeom>
        </p:spPr>
      </p:pic>
      <p:cxnSp>
        <p:nvCxnSpPr>
          <p:cNvPr id="84" name="Straight Arrow Connector 83"/>
          <p:cNvCxnSpPr>
            <a:stCxn id="79" idx="3"/>
            <a:endCxn id="41" idx="1"/>
          </p:cNvCxnSpPr>
          <p:nvPr/>
        </p:nvCxnSpPr>
        <p:spPr>
          <a:xfrm>
            <a:off x="3663305" y="400689"/>
            <a:ext cx="1701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Elbow Connector 86"/>
          <p:cNvCxnSpPr>
            <a:stCxn id="41" idx="2"/>
            <a:endCxn id="58" idx="0"/>
          </p:cNvCxnSpPr>
          <p:nvPr/>
        </p:nvCxnSpPr>
        <p:spPr>
          <a:xfrm rot="5400000">
            <a:off x="3729394" y="260249"/>
            <a:ext cx="448678" cy="101551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>
            <a:stCxn id="58" idx="3"/>
            <a:endCxn id="42" idx="1"/>
          </p:cNvCxnSpPr>
          <p:nvPr/>
        </p:nvCxnSpPr>
        <p:spPr>
          <a:xfrm flipV="1">
            <a:off x="3653867" y="1139617"/>
            <a:ext cx="179602" cy="38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Rectangle 99"/>
          <p:cNvSpPr/>
          <p:nvPr/>
        </p:nvSpPr>
        <p:spPr>
          <a:xfrm>
            <a:off x="3833469" y="1801576"/>
            <a:ext cx="1256044" cy="28595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0.9, 0.7, </a:t>
            </a:r>
            <a:r>
              <a:rPr lang="is-IS" sz="1400" dirty="0" smtClean="0"/>
              <a:t>…, 0.9</a:t>
            </a:r>
            <a:endParaRPr lang="en-US" sz="1400" dirty="0"/>
          </a:p>
        </p:txBody>
      </p:sp>
      <p:cxnSp>
        <p:nvCxnSpPr>
          <p:cNvPr id="101" name="Straight Arrow Connector 100"/>
          <p:cNvCxnSpPr/>
          <p:nvPr/>
        </p:nvCxnSpPr>
        <p:spPr>
          <a:xfrm>
            <a:off x="3016408" y="1947274"/>
            <a:ext cx="221674" cy="11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" name="Picture 10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082" y="1797284"/>
            <a:ext cx="415785" cy="302234"/>
          </a:xfrm>
          <a:prstGeom prst="rect">
            <a:avLst/>
          </a:prstGeom>
        </p:spPr>
      </p:pic>
      <p:cxnSp>
        <p:nvCxnSpPr>
          <p:cNvPr id="103" name="Elbow Connector 102"/>
          <p:cNvCxnSpPr>
            <a:stCxn id="42" idx="2"/>
            <a:endCxn id="102" idx="0"/>
          </p:cNvCxnSpPr>
          <p:nvPr/>
        </p:nvCxnSpPr>
        <p:spPr>
          <a:xfrm rot="5400000">
            <a:off x="3696389" y="1032182"/>
            <a:ext cx="514688" cy="101551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/>
          <p:cNvCxnSpPr>
            <a:endCxn id="100" idx="1"/>
          </p:cNvCxnSpPr>
          <p:nvPr/>
        </p:nvCxnSpPr>
        <p:spPr>
          <a:xfrm flipV="1">
            <a:off x="3653867" y="1944555"/>
            <a:ext cx="179602" cy="38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Rectangle 106"/>
          <p:cNvSpPr/>
          <p:nvPr/>
        </p:nvSpPr>
        <p:spPr>
          <a:xfrm>
            <a:off x="3833469" y="2551139"/>
            <a:ext cx="1256044" cy="28595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0.8, 0.6, </a:t>
            </a:r>
            <a:r>
              <a:rPr lang="is-IS" sz="1400" dirty="0" smtClean="0"/>
              <a:t>…, 0.3</a:t>
            </a:r>
            <a:endParaRPr lang="en-US" sz="1400" dirty="0"/>
          </a:p>
        </p:txBody>
      </p:sp>
      <p:cxnSp>
        <p:nvCxnSpPr>
          <p:cNvPr id="108" name="Straight Arrow Connector 107"/>
          <p:cNvCxnSpPr/>
          <p:nvPr/>
        </p:nvCxnSpPr>
        <p:spPr>
          <a:xfrm>
            <a:off x="3016408" y="2696837"/>
            <a:ext cx="221674" cy="11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9" name="Picture 10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082" y="2546847"/>
            <a:ext cx="415785" cy="302234"/>
          </a:xfrm>
          <a:prstGeom prst="rect">
            <a:avLst/>
          </a:prstGeom>
        </p:spPr>
      </p:pic>
      <p:cxnSp>
        <p:nvCxnSpPr>
          <p:cNvPr id="110" name="Elbow Connector 109"/>
          <p:cNvCxnSpPr>
            <a:stCxn id="100" idx="2"/>
            <a:endCxn id="109" idx="0"/>
          </p:cNvCxnSpPr>
          <p:nvPr/>
        </p:nvCxnSpPr>
        <p:spPr>
          <a:xfrm rot="5400000">
            <a:off x="3724077" y="1809432"/>
            <a:ext cx="459313" cy="101551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/>
          <p:cNvCxnSpPr>
            <a:endCxn id="107" idx="1"/>
          </p:cNvCxnSpPr>
          <p:nvPr/>
        </p:nvCxnSpPr>
        <p:spPr>
          <a:xfrm flipV="1">
            <a:off x="3653867" y="2694118"/>
            <a:ext cx="179602" cy="38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Rectangle 113"/>
          <p:cNvSpPr/>
          <p:nvPr/>
        </p:nvSpPr>
        <p:spPr>
          <a:xfrm>
            <a:off x="3833469" y="3349636"/>
            <a:ext cx="1256044" cy="28595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0.6, 0.1, </a:t>
            </a:r>
            <a:r>
              <a:rPr lang="is-IS" sz="1400" dirty="0" smtClean="0"/>
              <a:t>…, 0.6</a:t>
            </a:r>
            <a:endParaRPr lang="en-US" sz="1400" dirty="0"/>
          </a:p>
        </p:txBody>
      </p:sp>
      <p:cxnSp>
        <p:nvCxnSpPr>
          <p:cNvPr id="115" name="Straight Arrow Connector 114"/>
          <p:cNvCxnSpPr/>
          <p:nvPr/>
        </p:nvCxnSpPr>
        <p:spPr>
          <a:xfrm>
            <a:off x="3016408" y="3495334"/>
            <a:ext cx="221674" cy="11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6" name="Picture 1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082" y="3345344"/>
            <a:ext cx="415785" cy="302234"/>
          </a:xfrm>
          <a:prstGeom prst="rect">
            <a:avLst/>
          </a:prstGeom>
        </p:spPr>
      </p:pic>
      <p:cxnSp>
        <p:nvCxnSpPr>
          <p:cNvPr id="117" name="Elbow Connector 116"/>
          <p:cNvCxnSpPr>
            <a:stCxn id="107" idx="2"/>
            <a:endCxn id="116" idx="0"/>
          </p:cNvCxnSpPr>
          <p:nvPr/>
        </p:nvCxnSpPr>
        <p:spPr>
          <a:xfrm rot="5400000">
            <a:off x="3699610" y="2583462"/>
            <a:ext cx="508247" cy="101551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>
            <a:endCxn id="114" idx="1"/>
          </p:cNvCxnSpPr>
          <p:nvPr/>
        </p:nvCxnSpPr>
        <p:spPr>
          <a:xfrm flipV="1">
            <a:off x="3653867" y="3492615"/>
            <a:ext cx="179602" cy="38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Rectangle 120"/>
          <p:cNvSpPr/>
          <p:nvPr/>
        </p:nvSpPr>
        <p:spPr>
          <a:xfrm>
            <a:off x="3833469" y="4124348"/>
            <a:ext cx="1256044" cy="28595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0.7, 0.2, </a:t>
            </a:r>
            <a:r>
              <a:rPr lang="is-IS" sz="1400" dirty="0" smtClean="0"/>
              <a:t>…, 0.4</a:t>
            </a:r>
            <a:endParaRPr lang="en-US" sz="1400" dirty="0"/>
          </a:p>
        </p:txBody>
      </p:sp>
      <p:cxnSp>
        <p:nvCxnSpPr>
          <p:cNvPr id="122" name="Straight Arrow Connector 121"/>
          <p:cNvCxnSpPr/>
          <p:nvPr/>
        </p:nvCxnSpPr>
        <p:spPr>
          <a:xfrm>
            <a:off x="3016408" y="4270046"/>
            <a:ext cx="221674" cy="11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3" name="Picture 1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082" y="4120056"/>
            <a:ext cx="415785" cy="302234"/>
          </a:xfrm>
          <a:prstGeom prst="rect">
            <a:avLst/>
          </a:prstGeom>
        </p:spPr>
      </p:pic>
      <p:cxnSp>
        <p:nvCxnSpPr>
          <p:cNvPr id="124" name="Elbow Connector 123"/>
          <p:cNvCxnSpPr>
            <a:stCxn id="114" idx="2"/>
            <a:endCxn id="123" idx="0"/>
          </p:cNvCxnSpPr>
          <p:nvPr/>
        </p:nvCxnSpPr>
        <p:spPr>
          <a:xfrm rot="5400000">
            <a:off x="3711502" y="3370067"/>
            <a:ext cx="484462" cy="101551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/>
          <p:cNvCxnSpPr>
            <a:endCxn id="121" idx="1"/>
          </p:cNvCxnSpPr>
          <p:nvPr/>
        </p:nvCxnSpPr>
        <p:spPr>
          <a:xfrm flipV="1">
            <a:off x="3653867" y="4267327"/>
            <a:ext cx="179602" cy="38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Rectangle 127"/>
          <p:cNvSpPr/>
          <p:nvPr/>
        </p:nvSpPr>
        <p:spPr>
          <a:xfrm>
            <a:off x="3833469" y="4966662"/>
            <a:ext cx="1256044" cy="28595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0.2, 0.3, </a:t>
            </a:r>
            <a:r>
              <a:rPr lang="is-IS" sz="1400" dirty="0" smtClean="0"/>
              <a:t>…, 0.5</a:t>
            </a:r>
            <a:endParaRPr lang="en-US" sz="1400" dirty="0"/>
          </a:p>
        </p:txBody>
      </p:sp>
      <p:cxnSp>
        <p:nvCxnSpPr>
          <p:cNvPr id="129" name="Straight Arrow Connector 128"/>
          <p:cNvCxnSpPr/>
          <p:nvPr/>
        </p:nvCxnSpPr>
        <p:spPr>
          <a:xfrm>
            <a:off x="3016408" y="5112360"/>
            <a:ext cx="221674" cy="11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0" name="Picture 1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082" y="4962370"/>
            <a:ext cx="415785" cy="302234"/>
          </a:xfrm>
          <a:prstGeom prst="rect">
            <a:avLst/>
          </a:prstGeom>
        </p:spPr>
      </p:pic>
      <p:cxnSp>
        <p:nvCxnSpPr>
          <p:cNvPr id="131" name="Elbow Connector 130"/>
          <p:cNvCxnSpPr>
            <a:stCxn id="121" idx="2"/>
            <a:endCxn id="130" idx="0"/>
          </p:cNvCxnSpPr>
          <p:nvPr/>
        </p:nvCxnSpPr>
        <p:spPr>
          <a:xfrm rot="5400000">
            <a:off x="3677701" y="4178580"/>
            <a:ext cx="552064" cy="101551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/>
          <p:cNvCxnSpPr>
            <a:endCxn id="128" idx="1"/>
          </p:cNvCxnSpPr>
          <p:nvPr/>
        </p:nvCxnSpPr>
        <p:spPr>
          <a:xfrm flipV="1">
            <a:off x="3653867" y="5109641"/>
            <a:ext cx="179602" cy="38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Rectangle 134"/>
          <p:cNvSpPr/>
          <p:nvPr/>
        </p:nvSpPr>
        <p:spPr>
          <a:xfrm>
            <a:off x="3833469" y="5746600"/>
            <a:ext cx="1256044" cy="28595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0.5, 0.4, </a:t>
            </a:r>
            <a:r>
              <a:rPr lang="is-IS" sz="1400" dirty="0" smtClean="0"/>
              <a:t>…, 0.7</a:t>
            </a:r>
            <a:endParaRPr lang="en-US" sz="1400" dirty="0"/>
          </a:p>
        </p:txBody>
      </p:sp>
      <p:cxnSp>
        <p:nvCxnSpPr>
          <p:cNvPr id="136" name="Straight Arrow Connector 135"/>
          <p:cNvCxnSpPr/>
          <p:nvPr/>
        </p:nvCxnSpPr>
        <p:spPr>
          <a:xfrm>
            <a:off x="3016408" y="5892298"/>
            <a:ext cx="221674" cy="11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7" name="Picture 13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082" y="5742308"/>
            <a:ext cx="415785" cy="302234"/>
          </a:xfrm>
          <a:prstGeom prst="rect">
            <a:avLst/>
          </a:prstGeom>
        </p:spPr>
      </p:pic>
      <p:cxnSp>
        <p:nvCxnSpPr>
          <p:cNvPr id="138" name="Elbow Connector 137"/>
          <p:cNvCxnSpPr>
            <a:stCxn id="128" idx="2"/>
            <a:endCxn id="137" idx="0"/>
          </p:cNvCxnSpPr>
          <p:nvPr/>
        </p:nvCxnSpPr>
        <p:spPr>
          <a:xfrm rot="5400000">
            <a:off x="3708889" y="4989706"/>
            <a:ext cx="489688" cy="101551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/>
          <p:cNvCxnSpPr>
            <a:endCxn id="135" idx="1"/>
          </p:cNvCxnSpPr>
          <p:nvPr/>
        </p:nvCxnSpPr>
        <p:spPr>
          <a:xfrm flipV="1">
            <a:off x="3653867" y="5889579"/>
            <a:ext cx="179602" cy="38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/>
          <p:cNvCxnSpPr>
            <a:endCxn id="79" idx="0"/>
          </p:cNvCxnSpPr>
          <p:nvPr/>
        </p:nvCxnSpPr>
        <p:spPr>
          <a:xfrm>
            <a:off x="3455412" y="40964"/>
            <a:ext cx="1" cy="208608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Rectangle 150"/>
          <p:cNvSpPr/>
          <p:nvPr/>
        </p:nvSpPr>
        <p:spPr>
          <a:xfrm>
            <a:off x="5300815" y="247075"/>
            <a:ext cx="1256044" cy="285958"/>
          </a:xfrm>
          <a:prstGeom prst="rect">
            <a:avLst/>
          </a:prstGeom>
          <a:ln>
            <a:solidFill>
              <a:srgbClr val="0080FF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0.1, 0.8, </a:t>
            </a:r>
            <a:r>
              <a:rPr lang="is-IS" sz="1400" dirty="0" smtClean="0"/>
              <a:t>…, 0.5</a:t>
            </a:r>
            <a:endParaRPr lang="en-US" sz="1400" dirty="0"/>
          </a:p>
        </p:txBody>
      </p:sp>
      <p:sp>
        <p:nvSpPr>
          <p:cNvPr id="152" name="Rectangle 151"/>
          <p:cNvSpPr/>
          <p:nvPr/>
        </p:nvSpPr>
        <p:spPr>
          <a:xfrm>
            <a:off x="5300815" y="981711"/>
            <a:ext cx="1256044" cy="285958"/>
          </a:xfrm>
          <a:prstGeom prst="rect">
            <a:avLst/>
          </a:prstGeom>
          <a:ln>
            <a:solidFill>
              <a:srgbClr val="0080FF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0.4, 0.2, </a:t>
            </a:r>
            <a:r>
              <a:rPr lang="is-IS" sz="1400" dirty="0" smtClean="0"/>
              <a:t>…, 0.6</a:t>
            </a:r>
            <a:endParaRPr lang="en-US" sz="1400" dirty="0"/>
          </a:p>
        </p:txBody>
      </p:sp>
      <p:sp>
        <p:nvSpPr>
          <p:cNvPr id="153" name="Rectangle 152"/>
          <p:cNvSpPr/>
          <p:nvPr/>
        </p:nvSpPr>
        <p:spPr>
          <a:xfrm>
            <a:off x="5300815" y="1786649"/>
            <a:ext cx="1256044" cy="285958"/>
          </a:xfrm>
          <a:prstGeom prst="rect">
            <a:avLst/>
          </a:prstGeom>
          <a:ln>
            <a:solidFill>
              <a:srgbClr val="0080FF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0.7, 0.5, </a:t>
            </a:r>
            <a:r>
              <a:rPr lang="is-IS" sz="1400" dirty="0" smtClean="0"/>
              <a:t>…, 0.3</a:t>
            </a:r>
            <a:endParaRPr lang="en-US" sz="1400" dirty="0"/>
          </a:p>
        </p:txBody>
      </p:sp>
      <p:sp>
        <p:nvSpPr>
          <p:cNvPr id="154" name="Rectangle 153"/>
          <p:cNvSpPr/>
          <p:nvPr/>
        </p:nvSpPr>
        <p:spPr>
          <a:xfrm>
            <a:off x="5300815" y="2540504"/>
            <a:ext cx="1256044" cy="285958"/>
          </a:xfrm>
          <a:prstGeom prst="rect">
            <a:avLst/>
          </a:prstGeom>
          <a:ln>
            <a:solidFill>
              <a:srgbClr val="0080FF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0.2, 0.8, </a:t>
            </a:r>
            <a:r>
              <a:rPr lang="is-IS" sz="1400" dirty="0" smtClean="0"/>
              <a:t>…, 0.6</a:t>
            </a:r>
            <a:endParaRPr lang="en-US" sz="1400" dirty="0"/>
          </a:p>
        </p:txBody>
      </p:sp>
      <p:sp>
        <p:nvSpPr>
          <p:cNvPr id="155" name="Rectangle 154"/>
          <p:cNvSpPr/>
          <p:nvPr/>
        </p:nvSpPr>
        <p:spPr>
          <a:xfrm>
            <a:off x="5300815" y="3334709"/>
            <a:ext cx="1256044" cy="285958"/>
          </a:xfrm>
          <a:prstGeom prst="rect">
            <a:avLst/>
          </a:prstGeom>
          <a:ln>
            <a:solidFill>
              <a:srgbClr val="0080FF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0.5, 0.3, </a:t>
            </a:r>
            <a:r>
              <a:rPr lang="is-IS" sz="1400" dirty="0" smtClean="0"/>
              <a:t>…, 0.9</a:t>
            </a:r>
            <a:endParaRPr lang="en-US" sz="1400" dirty="0"/>
          </a:p>
        </p:txBody>
      </p:sp>
      <p:sp>
        <p:nvSpPr>
          <p:cNvPr id="156" name="Rectangle 155"/>
          <p:cNvSpPr/>
          <p:nvPr/>
        </p:nvSpPr>
        <p:spPr>
          <a:xfrm>
            <a:off x="5300815" y="4117394"/>
            <a:ext cx="1256044" cy="285958"/>
          </a:xfrm>
          <a:prstGeom prst="rect">
            <a:avLst/>
          </a:prstGeom>
          <a:ln>
            <a:solidFill>
              <a:srgbClr val="0080FF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0.8, 0.6, </a:t>
            </a:r>
            <a:r>
              <a:rPr lang="is-IS" sz="1400" dirty="0" smtClean="0"/>
              <a:t>…, 0.4</a:t>
            </a:r>
            <a:endParaRPr lang="en-US" sz="1400" dirty="0"/>
          </a:p>
        </p:txBody>
      </p:sp>
      <p:sp>
        <p:nvSpPr>
          <p:cNvPr id="157" name="Rectangle 156"/>
          <p:cNvSpPr/>
          <p:nvPr/>
        </p:nvSpPr>
        <p:spPr>
          <a:xfrm>
            <a:off x="5300815" y="4951735"/>
            <a:ext cx="1256044" cy="285958"/>
          </a:xfrm>
          <a:prstGeom prst="rect">
            <a:avLst/>
          </a:prstGeom>
          <a:ln>
            <a:solidFill>
              <a:srgbClr val="0080FF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0.2, 0.9, </a:t>
            </a:r>
            <a:r>
              <a:rPr lang="is-IS" sz="1400" dirty="0" smtClean="0"/>
              <a:t>…, 0.7</a:t>
            </a:r>
            <a:endParaRPr lang="en-US" sz="1400" dirty="0"/>
          </a:p>
        </p:txBody>
      </p:sp>
      <p:sp>
        <p:nvSpPr>
          <p:cNvPr id="158" name="Rectangle 157"/>
          <p:cNvSpPr/>
          <p:nvPr/>
        </p:nvSpPr>
        <p:spPr>
          <a:xfrm>
            <a:off x="5300815" y="5747152"/>
            <a:ext cx="1256044" cy="285958"/>
          </a:xfrm>
          <a:prstGeom prst="rect">
            <a:avLst/>
          </a:prstGeom>
          <a:ln>
            <a:solidFill>
              <a:srgbClr val="0080FF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0.4, 0.3, </a:t>
            </a:r>
            <a:r>
              <a:rPr lang="is-IS" sz="1400" dirty="0" smtClean="0"/>
              <a:t>…, 0.1</a:t>
            </a:r>
            <a:endParaRPr lang="en-US" sz="1400" dirty="0"/>
          </a:p>
        </p:txBody>
      </p:sp>
      <p:sp>
        <p:nvSpPr>
          <p:cNvPr id="159" name="Rectangle 158"/>
          <p:cNvSpPr/>
          <p:nvPr/>
        </p:nvSpPr>
        <p:spPr>
          <a:xfrm>
            <a:off x="5242426" y="6212404"/>
            <a:ext cx="1372821" cy="563022"/>
          </a:xfrm>
          <a:prstGeom prst="rect">
            <a:avLst/>
          </a:prstGeom>
          <a:solidFill>
            <a:srgbClr val="66CCFF"/>
          </a:solidFill>
          <a:ln w="12700">
            <a:solidFill>
              <a:srgbClr val="0080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3. ST </a:t>
            </a:r>
            <a:r>
              <a:rPr lang="en-US" sz="1400" dirty="0" smtClean="0">
                <a:solidFill>
                  <a:schemeClr val="tx1"/>
                </a:solidFill>
                <a:sym typeface="Wingdings"/>
              </a:rPr>
              <a:t> a set of vectors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60" name="Rectangle 159"/>
          <p:cNvSpPr/>
          <p:nvPr/>
        </p:nvSpPr>
        <p:spPr>
          <a:xfrm>
            <a:off x="102386" y="6212404"/>
            <a:ext cx="729469" cy="563022"/>
          </a:xfrm>
          <a:prstGeom prst="rect">
            <a:avLst/>
          </a:prstGeom>
          <a:solidFill>
            <a:srgbClr val="FFFF00"/>
          </a:solidFill>
          <a:ln w="12700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ST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61" name="Rectangle 160"/>
          <p:cNvSpPr/>
          <p:nvPr/>
        </p:nvSpPr>
        <p:spPr>
          <a:xfrm>
            <a:off x="7496751" y="257710"/>
            <a:ext cx="1444294" cy="285958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1,0,0,0,</a:t>
            </a:r>
            <a:r>
              <a:rPr lang="is-IS" sz="1400" dirty="0" smtClean="0">
                <a:solidFill>
                  <a:schemeClr val="bg1"/>
                </a:solidFill>
              </a:rPr>
              <a:t>…,</a:t>
            </a:r>
            <a:r>
              <a:rPr lang="en-US" sz="1400" dirty="0" smtClean="0">
                <a:solidFill>
                  <a:schemeClr val="bg1"/>
                </a:solidFill>
              </a:rPr>
              <a:t>0,0,0,0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65" name="TextBox 164"/>
          <p:cNvSpPr txBox="1"/>
          <p:nvPr/>
        </p:nvSpPr>
        <p:spPr>
          <a:xfrm>
            <a:off x="8525735" y="54765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latin typeface="Microsoft JhengHei" charset="-120"/>
                <a:ea typeface="Microsoft JhengHei" charset="-120"/>
                <a:cs typeface="Microsoft JhengHei" charset="-120"/>
              </a:rPr>
              <a:t>我</a:t>
            </a:r>
            <a:endParaRPr lang="en-US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166" name="Rectangle 165"/>
          <p:cNvSpPr/>
          <p:nvPr/>
        </p:nvSpPr>
        <p:spPr>
          <a:xfrm>
            <a:off x="7496939" y="993372"/>
            <a:ext cx="1444294" cy="285958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1400" dirty="0" smtClean="0">
                <a:solidFill>
                  <a:schemeClr val="bg1"/>
                </a:solidFill>
              </a:rPr>
              <a:t>0</a:t>
            </a:r>
            <a:r>
              <a:rPr lang="en-US" sz="1400" dirty="0" smtClean="0">
                <a:solidFill>
                  <a:schemeClr val="bg1"/>
                </a:solidFill>
              </a:rPr>
              <a:t>,</a:t>
            </a:r>
            <a:r>
              <a:rPr lang="en-US" altLang="zh-TW" sz="1400" dirty="0" smtClean="0">
                <a:solidFill>
                  <a:schemeClr val="bg1"/>
                </a:solidFill>
              </a:rPr>
              <a:t>1</a:t>
            </a:r>
            <a:r>
              <a:rPr lang="en-US" sz="1400" dirty="0" smtClean="0">
                <a:solidFill>
                  <a:schemeClr val="bg1"/>
                </a:solidFill>
              </a:rPr>
              <a:t>,0,0,</a:t>
            </a:r>
            <a:r>
              <a:rPr lang="is-IS" sz="1400" dirty="0" smtClean="0">
                <a:solidFill>
                  <a:schemeClr val="bg1"/>
                </a:solidFill>
              </a:rPr>
              <a:t>…,</a:t>
            </a:r>
            <a:r>
              <a:rPr lang="en-US" sz="1400" dirty="0" smtClean="0">
                <a:solidFill>
                  <a:schemeClr val="bg1"/>
                </a:solidFill>
              </a:rPr>
              <a:t>0,0,0,0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67" name="Rectangle 166"/>
          <p:cNvSpPr/>
          <p:nvPr/>
        </p:nvSpPr>
        <p:spPr>
          <a:xfrm>
            <a:off x="7496939" y="1788704"/>
            <a:ext cx="1444294" cy="28595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1400" dirty="0" smtClean="0">
                <a:solidFill>
                  <a:schemeClr val="bg1"/>
                </a:solidFill>
              </a:rPr>
              <a:t>0</a:t>
            </a:r>
            <a:r>
              <a:rPr lang="en-US" sz="1400" dirty="0" smtClean="0">
                <a:solidFill>
                  <a:schemeClr val="bg1"/>
                </a:solidFill>
              </a:rPr>
              <a:t>,</a:t>
            </a:r>
            <a:r>
              <a:rPr lang="en-US" altLang="zh-TW" sz="1400" dirty="0" smtClean="0">
                <a:solidFill>
                  <a:schemeClr val="bg1"/>
                </a:solidFill>
              </a:rPr>
              <a:t>0</a:t>
            </a:r>
            <a:r>
              <a:rPr lang="en-US" sz="1400" dirty="0" smtClean="0">
                <a:solidFill>
                  <a:schemeClr val="bg1"/>
                </a:solidFill>
              </a:rPr>
              <a:t>,</a:t>
            </a:r>
            <a:r>
              <a:rPr lang="en-US" altLang="zh-TW" sz="1400" dirty="0" smtClean="0">
                <a:solidFill>
                  <a:schemeClr val="bg1"/>
                </a:solidFill>
              </a:rPr>
              <a:t>1</a:t>
            </a:r>
            <a:r>
              <a:rPr lang="en-US" sz="1400" dirty="0" smtClean="0">
                <a:solidFill>
                  <a:schemeClr val="bg1"/>
                </a:solidFill>
              </a:rPr>
              <a:t>,0,...,0,0,0,0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68" name="Rectangle 167"/>
          <p:cNvSpPr/>
          <p:nvPr/>
        </p:nvSpPr>
        <p:spPr>
          <a:xfrm>
            <a:off x="8525735" y="1278304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>
                <a:latin typeface="Microsoft JhengHei" charset="-120"/>
                <a:ea typeface="Microsoft JhengHei" charset="-120"/>
                <a:cs typeface="Microsoft JhengHei" charset="-120"/>
              </a:rPr>
              <a:t>是</a:t>
            </a:r>
            <a:endParaRPr lang="en-US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169" name="Rectangle 168"/>
          <p:cNvSpPr/>
          <p:nvPr/>
        </p:nvSpPr>
        <p:spPr>
          <a:xfrm>
            <a:off x="8363470" y="2075706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Microsoft JhengHei" charset="-120"/>
                <a:ea typeface="Microsoft JhengHei" charset="-120"/>
                <a:cs typeface="Microsoft JhengHei" charset="-120"/>
              </a:rPr>
              <a:t>香港</a:t>
            </a:r>
            <a:endParaRPr lang="en-US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170" name="Rectangle 169"/>
          <p:cNvSpPr/>
          <p:nvPr/>
        </p:nvSpPr>
        <p:spPr>
          <a:xfrm>
            <a:off x="7496939" y="2553062"/>
            <a:ext cx="1444294" cy="285958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1400" dirty="0" smtClean="0">
                <a:solidFill>
                  <a:schemeClr val="bg1"/>
                </a:solidFill>
              </a:rPr>
              <a:t>0</a:t>
            </a:r>
            <a:r>
              <a:rPr lang="en-US" sz="1400" dirty="0" smtClean="0">
                <a:solidFill>
                  <a:schemeClr val="bg1"/>
                </a:solidFill>
              </a:rPr>
              <a:t>,</a:t>
            </a:r>
            <a:r>
              <a:rPr lang="en-US" altLang="zh-TW" sz="1400" dirty="0" smtClean="0">
                <a:solidFill>
                  <a:schemeClr val="bg1"/>
                </a:solidFill>
              </a:rPr>
              <a:t>0</a:t>
            </a:r>
            <a:r>
              <a:rPr lang="en-US" sz="1400" dirty="0" smtClean="0">
                <a:solidFill>
                  <a:schemeClr val="bg1"/>
                </a:solidFill>
              </a:rPr>
              <a:t>,0,1,</a:t>
            </a:r>
            <a:r>
              <a:rPr lang="is-IS" sz="1400" dirty="0" smtClean="0">
                <a:solidFill>
                  <a:schemeClr val="bg1"/>
                </a:solidFill>
              </a:rPr>
              <a:t>…,</a:t>
            </a:r>
            <a:r>
              <a:rPr lang="en-US" sz="1400" dirty="0" smtClean="0">
                <a:solidFill>
                  <a:schemeClr val="bg1"/>
                </a:solidFill>
              </a:rPr>
              <a:t>0,0,0,0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71" name="Rectangle 170"/>
          <p:cNvSpPr/>
          <p:nvPr/>
        </p:nvSpPr>
        <p:spPr>
          <a:xfrm>
            <a:off x="8345016" y="2817920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latin typeface="Microsoft JhengHei" charset="-120"/>
                <a:ea typeface="Microsoft JhengHei" charset="-120"/>
                <a:cs typeface="Microsoft JhengHei" charset="-120"/>
              </a:rPr>
              <a:t>專業</a:t>
            </a:r>
            <a:endParaRPr lang="en-US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177" name="TextBox 176"/>
          <p:cNvSpPr txBox="1"/>
          <p:nvPr/>
        </p:nvSpPr>
        <p:spPr>
          <a:xfrm>
            <a:off x="5037821" y="163701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smtClean="0"/>
              <a:t>…</a:t>
            </a:r>
            <a:endParaRPr lang="en-US" dirty="0"/>
          </a:p>
        </p:txBody>
      </p:sp>
      <p:sp>
        <p:nvSpPr>
          <p:cNvPr id="178" name="TextBox 177"/>
          <p:cNvSpPr txBox="1"/>
          <p:nvPr/>
        </p:nvSpPr>
        <p:spPr>
          <a:xfrm>
            <a:off x="5039182" y="908972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smtClean="0"/>
              <a:t>…</a:t>
            </a:r>
            <a:endParaRPr lang="en-US" dirty="0"/>
          </a:p>
        </p:txBody>
      </p:sp>
      <p:sp>
        <p:nvSpPr>
          <p:cNvPr id="180" name="TextBox 179"/>
          <p:cNvSpPr txBox="1"/>
          <p:nvPr/>
        </p:nvSpPr>
        <p:spPr>
          <a:xfrm>
            <a:off x="5042247" y="1696667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smtClean="0"/>
              <a:t>…</a:t>
            </a:r>
            <a:endParaRPr lang="en-US" dirty="0"/>
          </a:p>
        </p:txBody>
      </p:sp>
      <p:sp>
        <p:nvSpPr>
          <p:cNvPr id="181" name="TextBox 180"/>
          <p:cNvSpPr txBox="1"/>
          <p:nvPr/>
        </p:nvSpPr>
        <p:spPr>
          <a:xfrm>
            <a:off x="5033387" y="2463838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smtClean="0"/>
              <a:t>…</a:t>
            </a:r>
            <a:endParaRPr lang="en-US" dirty="0"/>
          </a:p>
        </p:txBody>
      </p:sp>
      <p:sp>
        <p:nvSpPr>
          <p:cNvPr id="182" name="TextBox 181"/>
          <p:cNvSpPr txBox="1"/>
          <p:nvPr/>
        </p:nvSpPr>
        <p:spPr>
          <a:xfrm>
            <a:off x="5033387" y="3239211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smtClean="0"/>
              <a:t>…</a:t>
            </a:r>
            <a:endParaRPr lang="en-US" dirty="0"/>
          </a:p>
        </p:txBody>
      </p:sp>
      <p:sp>
        <p:nvSpPr>
          <p:cNvPr id="183" name="TextBox 182"/>
          <p:cNvSpPr txBox="1"/>
          <p:nvPr/>
        </p:nvSpPr>
        <p:spPr>
          <a:xfrm>
            <a:off x="5042247" y="4049430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smtClean="0"/>
              <a:t>…</a:t>
            </a:r>
            <a:endParaRPr lang="en-US" dirty="0"/>
          </a:p>
        </p:txBody>
      </p:sp>
      <p:sp>
        <p:nvSpPr>
          <p:cNvPr id="184" name="TextBox 183"/>
          <p:cNvSpPr txBox="1"/>
          <p:nvPr/>
        </p:nvSpPr>
        <p:spPr>
          <a:xfrm>
            <a:off x="5043608" y="4866846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smtClean="0"/>
              <a:t>…</a:t>
            </a:r>
            <a:endParaRPr lang="en-US" dirty="0"/>
          </a:p>
        </p:txBody>
      </p:sp>
      <p:sp>
        <p:nvSpPr>
          <p:cNvPr id="185" name="TextBox 184"/>
          <p:cNvSpPr txBox="1"/>
          <p:nvPr/>
        </p:nvSpPr>
        <p:spPr>
          <a:xfrm>
            <a:off x="5034748" y="5620018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smtClean="0"/>
              <a:t>…</a:t>
            </a:r>
            <a:endParaRPr lang="en-US" dirty="0"/>
          </a:p>
        </p:txBody>
      </p:sp>
      <p:cxnSp>
        <p:nvCxnSpPr>
          <p:cNvPr id="194" name="Straight Arrow Connector 193"/>
          <p:cNvCxnSpPr>
            <a:stCxn id="151" idx="3"/>
            <a:endCxn id="268" idx="1"/>
          </p:cNvCxnSpPr>
          <p:nvPr/>
        </p:nvCxnSpPr>
        <p:spPr>
          <a:xfrm>
            <a:off x="6556859" y="390054"/>
            <a:ext cx="294708" cy="984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Arrow Connector 195"/>
          <p:cNvCxnSpPr>
            <a:stCxn id="152" idx="3"/>
            <a:endCxn id="248" idx="1"/>
          </p:cNvCxnSpPr>
          <p:nvPr/>
        </p:nvCxnSpPr>
        <p:spPr>
          <a:xfrm>
            <a:off x="6556859" y="1124690"/>
            <a:ext cx="291643" cy="11358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Elbow Connector 199"/>
          <p:cNvCxnSpPr>
            <a:stCxn id="157" idx="3"/>
            <a:endCxn id="255" idx="1"/>
          </p:cNvCxnSpPr>
          <p:nvPr/>
        </p:nvCxnSpPr>
        <p:spPr>
          <a:xfrm flipV="1">
            <a:off x="6556859" y="1923545"/>
            <a:ext cx="294708" cy="3171169"/>
          </a:xfrm>
          <a:prstGeom prst="bentConnector3">
            <a:avLst>
              <a:gd name="adj1" fmla="val 36361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Arrow Connector 203"/>
          <p:cNvCxnSpPr>
            <a:stCxn id="154" idx="3"/>
            <a:endCxn id="311" idx="1"/>
          </p:cNvCxnSpPr>
          <p:nvPr/>
        </p:nvCxnSpPr>
        <p:spPr>
          <a:xfrm>
            <a:off x="6556859" y="2683483"/>
            <a:ext cx="287238" cy="5211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Rectangle 205"/>
          <p:cNvSpPr/>
          <p:nvPr/>
        </p:nvSpPr>
        <p:spPr>
          <a:xfrm>
            <a:off x="7496751" y="3342325"/>
            <a:ext cx="1444294" cy="285958"/>
          </a:xfrm>
          <a:prstGeom prst="rect">
            <a:avLst/>
          </a:prstGeom>
          <a:solidFill>
            <a:srgbClr val="7030A0"/>
          </a:solidFill>
          <a:ln w="38100">
            <a:solidFill>
              <a:srgbClr val="7030A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1400" dirty="0" smtClean="0">
                <a:solidFill>
                  <a:schemeClr val="bg1"/>
                </a:solidFill>
              </a:rPr>
              <a:t>0</a:t>
            </a:r>
            <a:r>
              <a:rPr lang="en-US" sz="1400" dirty="0" smtClean="0">
                <a:solidFill>
                  <a:schemeClr val="bg1"/>
                </a:solidFill>
              </a:rPr>
              <a:t>,</a:t>
            </a:r>
            <a:r>
              <a:rPr lang="en-US" altLang="zh-TW" sz="1400" dirty="0" smtClean="0">
                <a:solidFill>
                  <a:schemeClr val="bg1"/>
                </a:solidFill>
              </a:rPr>
              <a:t>0</a:t>
            </a:r>
            <a:r>
              <a:rPr lang="en-US" sz="1400" dirty="0" smtClean="0">
                <a:solidFill>
                  <a:schemeClr val="bg1"/>
                </a:solidFill>
              </a:rPr>
              <a:t>,0,0,</a:t>
            </a:r>
            <a:r>
              <a:rPr lang="is-IS" sz="1400" dirty="0" smtClean="0">
                <a:solidFill>
                  <a:schemeClr val="bg1"/>
                </a:solidFill>
              </a:rPr>
              <a:t>…,</a:t>
            </a:r>
            <a:r>
              <a:rPr lang="en-US" sz="1400" dirty="0">
                <a:solidFill>
                  <a:schemeClr val="bg1"/>
                </a:solidFill>
              </a:rPr>
              <a:t>1</a:t>
            </a:r>
            <a:r>
              <a:rPr lang="en-US" sz="1400" dirty="0" smtClean="0">
                <a:solidFill>
                  <a:schemeClr val="bg1"/>
                </a:solidFill>
              </a:rPr>
              <a:t>,0,0,0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208" name="Rectangle 207"/>
          <p:cNvSpPr/>
          <p:nvPr/>
        </p:nvSpPr>
        <p:spPr>
          <a:xfrm>
            <a:off x="8345016" y="3670638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latin typeface="Microsoft JhengHei" charset="-120"/>
                <a:ea typeface="Microsoft JhengHei" charset="-120"/>
                <a:cs typeface="Microsoft JhengHei" charset="-120"/>
              </a:rPr>
              <a:t>譯員</a:t>
            </a:r>
            <a:endParaRPr lang="en-US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209" name="Rectangle 208"/>
          <p:cNvSpPr/>
          <p:nvPr/>
        </p:nvSpPr>
        <p:spPr>
          <a:xfrm>
            <a:off x="7496751" y="4120056"/>
            <a:ext cx="1444294" cy="285958"/>
          </a:xfrm>
          <a:prstGeom prst="rect">
            <a:avLst/>
          </a:prstGeom>
          <a:solidFill>
            <a:srgbClr val="FF9300"/>
          </a:solidFill>
          <a:ln>
            <a:solidFill>
              <a:srgbClr val="FF93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1400" dirty="0" smtClean="0">
                <a:solidFill>
                  <a:schemeClr val="bg1"/>
                </a:solidFill>
              </a:rPr>
              <a:t>0</a:t>
            </a:r>
            <a:r>
              <a:rPr lang="en-US" sz="1400" dirty="0" smtClean="0">
                <a:solidFill>
                  <a:schemeClr val="bg1"/>
                </a:solidFill>
              </a:rPr>
              <a:t>,</a:t>
            </a:r>
            <a:r>
              <a:rPr lang="en-US" altLang="zh-TW" sz="1400" dirty="0" smtClean="0">
                <a:solidFill>
                  <a:schemeClr val="bg1"/>
                </a:solidFill>
              </a:rPr>
              <a:t>0</a:t>
            </a:r>
            <a:r>
              <a:rPr lang="en-US" sz="1400" dirty="0" smtClean="0">
                <a:solidFill>
                  <a:schemeClr val="bg1"/>
                </a:solidFill>
              </a:rPr>
              <a:t>,0,0,</a:t>
            </a:r>
            <a:r>
              <a:rPr lang="is-IS" sz="1400" dirty="0" smtClean="0">
                <a:solidFill>
                  <a:schemeClr val="bg1"/>
                </a:solidFill>
              </a:rPr>
              <a:t>…,</a:t>
            </a:r>
            <a:r>
              <a:rPr lang="en-US" altLang="zh-TW" sz="1400" dirty="0" smtClean="0">
                <a:solidFill>
                  <a:schemeClr val="bg1"/>
                </a:solidFill>
              </a:rPr>
              <a:t>0</a:t>
            </a:r>
            <a:r>
              <a:rPr lang="en-US" sz="1400" dirty="0" smtClean="0">
                <a:solidFill>
                  <a:schemeClr val="bg1"/>
                </a:solidFill>
              </a:rPr>
              <a:t>,</a:t>
            </a:r>
            <a:r>
              <a:rPr lang="en-US" altLang="zh-TW" sz="1400" dirty="0" smtClean="0">
                <a:solidFill>
                  <a:schemeClr val="bg1"/>
                </a:solidFill>
              </a:rPr>
              <a:t>1</a:t>
            </a:r>
            <a:r>
              <a:rPr lang="en-US" sz="1400" dirty="0" smtClean="0">
                <a:solidFill>
                  <a:schemeClr val="bg1"/>
                </a:solidFill>
              </a:rPr>
              <a:t>,0,0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225" name="Straight Arrow Connector 224"/>
          <p:cNvCxnSpPr>
            <a:stCxn id="155" idx="3"/>
            <a:endCxn id="318" idx="1"/>
          </p:cNvCxnSpPr>
          <p:nvPr/>
        </p:nvCxnSpPr>
        <p:spPr>
          <a:xfrm flipV="1">
            <a:off x="6556859" y="3475620"/>
            <a:ext cx="294708" cy="2068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Rectangle 225"/>
          <p:cNvSpPr/>
          <p:nvPr/>
        </p:nvSpPr>
        <p:spPr>
          <a:xfrm>
            <a:off x="8498904" y="4412554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 smtClean="0">
                <a:latin typeface="Microsoft JhengHei" charset="-120"/>
                <a:ea typeface="Microsoft JhengHei" charset="-120"/>
                <a:cs typeface="Microsoft JhengHei" charset="-120"/>
              </a:rPr>
              <a:t>。</a:t>
            </a:r>
            <a:endParaRPr lang="en-US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cxnSp>
        <p:nvCxnSpPr>
          <p:cNvPr id="232" name="Elbow Connector 231"/>
          <p:cNvCxnSpPr>
            <a:stCxn id="158" idx="3"/>
            <a:endCxn id="324" idx="1"/>
          </p:cNvCxnSpPr>
          <p:nvPr/>
        </p:nvCxnSpPr>
        <p:spPr>
          <a:xfrm flipV="1">
            <a:off x="6556859" y="4260381"/>
            <a:ext cx="319591" cy="1629750"/>
          </a:xfrm>
          <a:prstGeom prst="bentConnector3">
            <a:avLst>
              <a:gd name="adj1" fmla="val 53179"/>
            </a:avLst>
          </a:prstGeom>
          <a:ln w="38100">
            <a:solidFill>
              <a:srgbClr val="FF93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Arrow Connector 241"/>
          <p:cNvCxnSpPr>
            <a:endCxn id="268" idx="0"/>
          </p:cNvCxnSpPr>
          <p:nvPr/>
        </p:nvCxnSpPr>
        <p:spPr>
          <a:xfrm>
            <a:off x="7051801" y="35700"/>
            <a:ext cx="7659" cy="213081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8" name="Picture 24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8502" y="984931"/>
            <a:ext cx="415785" cy="302234"/>
          </a:xfrm>
          <a:prstGeom prst="rect">
            <a:avLst/>
          </a:prstGeom>
        </p:spPr>
      </p:pic>
      <p:pic>
        <p:nvPicPr>
          <p:cNvPr id="255" name="Picture 25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1567" y="1772428"/>
            <a:ext cx="415785" cy="302234"/>
          </a:xfrm>
          <a:prstGeom prst="rect">
            <a:avLst/>
          </a:prstGeom>
        </p:spPr>
      </p:pic>
      <p:cxnSp>
        <p:nvCxnSpPr>
          <p:cNvPr id="265" name="Elbow Connector 264"/>
          <p:cNvCxnSpPr>
            <a:stCxn id="161" idx="2"/>
            <a:endCxn id="248" idx="0"/>
          </p:cNvCxnSpPr>
          <p:nvPr/>
        </p:nvCxnSpPr>
        <p:spPr>
          <a:xfrm rot="5400000">
            <a:off x="7417016" y="183048"/>
            <a:ext cx="441263" cy="1162503"/>
          </a:xfrm>
          <a:prstGeom prst="bentConnector3">
            <a:avLst/>
          </a:prstGeom>
          <a:ln w="381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Straight Arrow Connector 266"/>
          <p:cNvCxnSpPr>
            <a:stCxn id="248" idx="3"/>
            <a:endCxn id="166" idx="1"/>
          </p:cNvCxnSpPr>
          <p:nvPr/>
        </p:nvCxnSpPr>
        <p:spPr>
          <a:xfrm>
            <a:off x="7264287" y="1136048"/>
            <a:ext cx="232652" cy="303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8" name="Picture 26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1567" y="248781"/>
            <a:ext cx="415785" cy="302234"/>
          </a:xfrm>
          <a:prstGeom prst="rect">
            <a:avLst/>
          </a:prstGeom>
        </p:spPr>
      </p:pic>
      <p:cxnSp>
        <p:nvCxnSpPr>
          <p:cNvPr id="270" name="Straight Arrow Connector 269"/>
          <p:cNvCxnSpPr>
            <a:stCxn id="268" idx="3"/>
            <a:endCxn id="161" idx="1"/>
          </p:cNvCxnSpPr>
          <p:nvPr/>
        </p:nvCxnSpPr>
        <p:spPr>
          <a:xfrm>
            <a:off x="7267352" y="399898"/>
            <a:ext cx="229399" cy="79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Arrow Connector 275"/>
          <p:cNvCxnSpPr>
            <a:stCxn id="255" idx="3"/>
            <a:endCxn id="167" idx="1"/>
          </p:cNvCxnSpPr>
          <p:nvPr/>
        </p:nvCxnSpPr>
        <p:spPr>
          <a:xfrm>
            <a:off x="7267352" y="1923545"/>
            <a:ext cx="229587" cy="8138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Elbow Connector 281"/>
          <p:cNvCxnSpPr>
            <a:stCxn id="166" idx="2"/>
            <a:endCxn id="255" idx="0"/>
          </p:cNvCxnSpPr>
          <p:nvPr/>
        </p:nvCxnSpPr>
        <p:spPr>
          <a:xfrm rot="5400000">
            <a:off x="7392724" y="946066"/>
            <a:ext cx="493098" cy="1159626"/>
          </a:xfrm>
          <a:prstGeom prst="bentConnector3">
            <a:avLst>
              <a:gd name="adj1" fmla="val 50000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1" name="Picture 3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4097" y="2537577"/>
            <a:ext cx="415785" cy="302234"/>
          </a:xfrm>
          <a:prstGeom prst="rect">
            <a:avLst/>
          </a:prstGeom>
        </p:spPr>
      </p:pic>
      <p:cxnSp>
        <p:nvCxnSpPr>
          <p:cNvPr id="312" name="Straight Arrow Connector 311"/>
          <p:cNvCxnSpPr>
            <a:stCxn id="311" idx="3"/>
            <a:endCxn id="170" idx="1"/>
          </p:cNvCxnSpPr>
          <p:nvPr/>
        </p:nvCxnSpPr>
        <p:spPr>
          <a:xfrm>
            <a:off x="7259882" y="2688694"/>
            <a:ext cx="237057" cy="7347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8" name="Picture 3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1567" y="3324503"/>
            <a:ext cx="415785" cy="302234"/>
          </a:xfrm>
          <a:prstGeom prst="rect">
            <a:avLst/>
          </a:prstGeom>
        </p:spPr>
      </p:pic>
      <p:cxnSp>
        <p:nvCxnSpPr>
          <p:cNvPr id="320" name="Straight Arrow Connector 319"/>
          <p:cNvCxnSpPr>
            <a:stCxn id="318" idx="3"/>
            <a:endCxn id="206" idx="1"/>
          </p:cNvCxnSpPr>
          <p:nvPr/>
        </p:nvCxnSpPr>
        <p:spPr>
          <a:xfrm>
            <a:off x="7267352" y="3475620"/>
            <a:ext cx="229399" cy="9684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4" name="Picture 3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6450" y="4109264"/>
            <a:ext cx="415785" cy="302234"/>
          </a:xfrm>
          <a:prstGeom prst="rect">
            <a:avLst/>
          </a:prstGeom>
        </p:spPr>
      </p:pic>
      <p:cxnSp>
        <p:nvCxnSpPr>
          <p:cNvPr id="326" name="Straight Arrow Connector 325"/>
          <p:cNvCxnSpPr>
            <a:stCxn id="324" idx="3"/>
            <a:endCxn id="209" idx="1"/>
          </p:cNvCxnSpPr>
          <p:nvPr/>
        </p:nvCxnSpPr>
        <p:spPr>
          <a:xfrm>
            <a:off x="7292235" y="4260381"/>
            <a:ext cx="204516" cy="2654"/>
          </a:xfrm>
          <a:prstGeom prst="straightConnector1">
            <a:avLst/>
          </a:prstGeom>
          <a:ln w="38100">
            <a:solidFill>
              <a:srgbClr val="FF93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6" name="Elbow Connector 335"/>
          <p:cNvCxnSpPr>
            <a:stCxn id="167" idx="2"/>
            <a:endCxn id="311" idx="0"/>
          </p:cNvCxnSpPr>
          <p:nvPr/>
        </p:nvCxnSpPr>
        <p:spPr>
          <a:xfrm rot="5400000">
            <a:off x="7404081" y="1722571"/>
            <a:ext cx="462915" cy="1167096"/>
          </a:xfrm>
          <a:prstGeom prst="bentConnector3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8" name="Elbow Connector 337"/>
          <p:cNvCxnSpPr>
            <a:stCxn id="170" idx="2"/>
            <a:endCxn id="318" idx="0"/>
          </p:cNvCxnSpPr>
          <p:nvPr/>
        </p:nvCxnSpPr>
        <p:spPr>
          <a:xfrm rot="5400000">
            <a:off x="7396532" y="2501948"/>
            <a:ext cx="485483" cy="1159626"/>
          </a:xfrm>
          <a:prstGeom prst="bentConnector3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0" name="Elbow Connector 339"/>
          <p:cNvCxnSpPr>
            <a:stCxn id="206" idx="2"/>
            <a:endCxn id="324" idx="0"/>
          </p:cNvCxnSpPr>
          <p:nvPr/>
        </p:nvCxnSpPr>
        <p:spPr>
          <a:xfrm rot="5400000">
            <a:off x="7411131" y="3301496"/>
            <a:ext cx="480981" cy="1134555"/>
          </a:xfrm>
          <a:prstGeom prst="bentConnector3">
            <a:avLst/>
          </a:prstGeom>
          <a:ln w="38100">
            <a:solidFill>
              <a:srgbClr val="FF93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1" name="Rectangle 340"/>
          <p:cNvSpPr/>
          <p:nvPr/>
        </p:nvSpPr>
        <p:spPr>
          <a:xfrm>
            <a:off x="1701975" y="6212404"/>
            <a:ext cx="1372821" cy="563022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1400" dirty="0" smtClean="0">
                <a:solidFill>
                  <a:schemeClr val="tx1"/>
                </a:solidFill>
              </a:rPr>
              <a:t>1. Each</a:t>
            </a:r>
            <a:r>
              <a:rPr lang="zh-TW" altLang="en-US" sz="1400" dirty="0" smtClean="0">
                <a:solidFill>
                  <a:schemeClr val="tx1"/>
                </a:solidFill>
              </a:rPr>
              <a:t> </a:t>
            </a:r>
            <a:r>
              <a:rPr lang="en-US" altLang="zh-TW" sz="1400" dirty="0" smtClean="0">
                <a:solidFill>
                  <a:schemeClr val="tx1"/>
                </a:solidFill>
              </a:rPr>
              <a:t>word</a:t>
            </a:r>
            <a:r>
              <a:rPr lang="zh-TW" altLang="en-US" sz="1400" dirty="0">
                <a:solidFill>
                  <a:schemeClr val="tx1"/>
                </a:solidFill>
              </a:rPr>
              <a:t> </a:t>
            </a:r>
            <a:endParaRPr lang="en-US" altLang="zh-TW" sz="1400" dirty="0" smtClean="0">
              <a:solidFill>
                <a:schemeClr val="tx1"/>
              </a:solidFill>
            </a:endParaRPr>
          </a:p>
          <a:p>
            <a:pPr algn="ctr"/>
            <a:r>
              <a:rPr lang="zh-TW" altLang="en-US" sz="1400" dirty="0" smtClean="0">
                <a:solidFill>
                  <a:schemeClr val="tx1"/>
                </a:solidFill>
                <a:sym typeface="Wingdings"/>
              </a:rPr>
              <a:t></a:t>
            </a:r>
            <a:r>
              <a:rPr lang="en-US" altLang="zh-TW" sz="1400" dirty="0" smtClean="0">
                <a:solidFill>
                  <a:schemeClr val="tx1"/>
                </a:solidFill>
                <a:sym typeface="Wingdings"/>
              </a:rPr>
              <a:t>  a</a:t>
            </a:r>
            <a:r>
              <a:rPr lang="en-US" sz="1400" dirty="0" smtClean="0">
                <a:solidFill>
                  <a:schemeClr val="tx1"/>
                </a:solidFill>
                <a:sym typeface="Wingdings"/>
              </a:rPr>
              <a:t> vector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342" name="Picture 34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7175" y="-16360"/>
            <a:ext cx="415785" cy="302234"/>
          </a:xfrm>
          <a:prstGeom prst="rect">
            <a:avLst/>
          </a:prstGeom>
        </p:spPr>
      </p:pic>
      <p:pic>
        <p:nvPicPr>
          <p:cNvPr id="343" name="Picture 34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7176" y="621656"/>
            <a:ext cx="415785" cy="302234"/>
          </a:xfrm>
          <a:prstGeom prst="rect">
            <a:avLst/>
          </a:prstGeom>
        </p:spPr>
      </p:pic>
      <p:pic>
        <p:nvPicPr>
          <p:cNvPr id="344" name="Picture 34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7176" y="1435775"/>
            <a:ext cx="415785" cy="302234"/>
          </a:xfrm>
          <a:prstGeom prst="rect">
            <a:avLst/>
          </a:prstGeom>
        </p:spPr>
      </p:pic>
      <p:pic>
        <p:nvPicPr>
          <p:cNvPr id="345" name="Picture 34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7175" y="2190521"/>
            <a:ext cx="415785" cy="302234"/>
          </a:xfrm>
          <a:prstGeom prst="rect">
            <a:avLst/>
          </a:prstGeom>
        </p:spPr>
      </p:pic>
      <p:pic>
        <p:nvPicPr>
          <p:cNvPr id="346" name="Picture 34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4993" y="2974766"/>
            <a:ext cx="415785" cy="302234"/>
          </a:xfrm>
          <a:prstGeom prst="rect">
            <a:avLst/>
          </a:prstGeom>
        </p:spPr>
      </p:pic>
      <p:pic>
        <p:nvPicPr>
          <p:cNvPr id="347" name="Picture 3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7175" y="3758547"/>
            <a:ext cx="415785" cy="302234"/>
          </a:xfrm>
          <a:prstGeom prst="rect">
            <a:avLst/>
          </a:prstGeom>
        </p:spPr>
      </p:pic>
      <p:pic>
        <p:nvPicPr>
          <p:cNvPr id="348" name="Picture 34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6036" y="4602401"/>
            <a:ext cx="415785" cy="302234"/>
          </a:xfrm>
          <a:prstGeom prst="rect">
            <a:avLst/>
          </a:prstGeom>
        </p:spPr>
      </p:pic>
      <p:pic>
        <p:nvPicPr>
          <p:cNvPr id="349" name="Picture 34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8127" y="5396706"/>
            <a:ext cx="415785" cy="302234"/>
          </a:xfrm>
          <a:prstGeom prst="rect">
            <a:avLst/>
          </a:prstGeom>
        </p:spPr>
      </p:pic>
      <p:sp>
        <p:nvSpPr>
          <p:cNvPr id="350" name="Rectangle 349"/>
          <p:cNvSpPr/>
          <p:nvPr/>
        </p:nvSpPr>
        <p:spPr>
          <a:xfrm>
            <a:off x="3776326" y="6212404"/>
            <a:ext cx="1372821" cy="563022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1100" dirty="0" smtClean="0">
                <a:solidFill>
                  <a:schemeClr val="tx1"/>
                </a:solidFill>
              </a:rPr>
              <a:t>2. New vectors that consider the context as well</a:t>
            </a:r>
            <a:endParaRPr lang="en-US" sz="1100" dirty="0">
              <a:solidFill>
                <a:schemeClr val="tx1"/>
              </a:solidFill>
            </a:endParaRPr>
          </a:p>
        </p:txBody>
      </p:sp>
      <p:cxnSp>
        <p:nvCxnSpPr>
          <p:cNvPr id="355" name="Straight Arrow Connector 354"/>
          <p:cNvCxnSpPr/>
          <p:nvPr/>
        </p:nvCxnSpPr>
        <p:spPr>
          <a:xfrm>
            <a:off x="6576666" y="105802"/>
            <a:ext cx="293949" cy="164980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7" name="Rectangle 356"/>
          <p:cNvSpPr/>
          <p:nvPr/>
        </p:nvSpPr>
        <p:spPr>
          <a:xfrm>
            <a:off x="7496751" y="6212404"/>
            <a:ext cx="1444294" cy="563022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4. Vectors </a:t>
            </a:r>
            <a:r>
              <a:rPr lang="en-US" sz="1400" dirty="0" smtClean="0">
                <a:solidFill>
                  <a:schemeClr val="tx1"/>
                </a:solidFill>
                <a:sym typeface="Wingdings"/>
              </a:rPr>
              <a:t> Words in TL</a:t>
            </a: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373" name="Straight Arrow Connector 372"/>
          <p:cNvCxnSpPr/>
          <p:nvPr/>
        </p:nvCxnSpPr>
        <p:spPr>
          <a:xfrm>
            <a:off x="6568388" y="855014"/>
            <a:ext cx="293949" cy="164980"/>
          </a:xfrm>
          <a:prstGeom prst="straightConnector1">
            <a:avLst/>
          </a:prstGeom>
          <a:ln w="12700">
            <a:solidFill>
              <a:schemeClr val="accent3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4" name="Straight Arrow Connector 373"/>
          <p:cNvCxnSpPr/>
          <p:nvPr/>
        </p:nvCxnSpPr>
        <p:spPr>
          <a:xfrm>
            <a:off x="6553503" y="1642006"/>
            <a:ext cx="293949" cy="164980"/>
          </a:xfrm>
          <a:prstGeom prst="straightConnector1">
            <a:avLst/>
          </a:prstGeom>
          <a:ln w="12700">
            <a:solidFill>
              <a:srgbClr val="00B05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5" name="Straight Arrow Connector 374"/>
          <p:cNvCxnSpPr/>
          <p:nvPr/>
        </p:nvCxnSpPr>
        <p:spPr>
          <a:xfrm>
            <a:off x="6567645" y="2418814"/>
            <a:ext cx="293949" cy="164980"/>
          </a:xfrm>
          <a:prstGeom prst="straightConnector1">
            <a:avLst/>
          </a:prstGeom>
          <a:ln w="12700">
            <a:solidFill>
              <a:srgbClr val="0070C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6" name="Straight Arrow Connector 375"/>
          <p:cNvCxnSpPr/>
          <p:nvPr/>
        </p:nvCxnSpPr>
        <p:spPr>
          <a:xfrm>
            <a:off x="6557618" y="3176145"/>
            <a:ext cx="293949" cy="164980"/>
          </a:xfrm>
          <a:prstGeom prst="straightConnector1">
            <a:avLst/>
          </a:prstGeom>
          <a:ln w="12700">
            <a:solidFill>
              <a:srgbClr val="7030A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7" name="Straight Arrow Connector 376"/>
          <p:cNvCxnSpPr/>
          <p:nvPr/>
        </p:nvCxnSpPr>
        <p:spPr>
          <a:xfrm>
            <a:off x="6567645" y="3974184"/>
            <a:ext cx="293949" cy="164980"/>
          </a:xfrm>
          <a:prstGeom prst="straightConnector1">
            <a:avLst/>
          </a:prstGeom>
          <a:ln w="12700">
            <a:solidFill>
              <a:srgbClr val="FF93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8" name="Rounded Rectangle 377"/>
          <p:cNvSpPr/>
          <p:nvPr/>
        </p:nvSpPr>
        <p:spPr>
          <a:xfrm>
            <a:off x="7051989" y="4733102"/>
            <a:ext cx="1939358" cy="1310643"/>
          </a:xfrm>
          <a:prstGeom prst="roundRect">
            <a:avLst>
              <a:gd name="adj" fmla="val 7363"/>
            </a:avLst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9" name="Picture 37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3182" y="4793133"/>
            <a:ext cx="565895" cy="411349"/>
          </a:xfrm>
          <a:prstGeom prst="rect">
            <a:avLst/>
          </a:prstGeom>
        </p:spPr>
      </p:pic>
      <p:cxnSp>
        <p:nvCxnSpPr>
          <p:cNvPr id="380" name="Straight Arrow Connector 379"/>
          <p:cNvCxnSpPr/>
          <p:nvPr/>
        </p:nvCxnSpPr>
        <p:spPr>
          <a:xfrm>
            <a:off x="7183182" y="5802118"/>
            <a:ext cx="504926" cy="1"/>
          </a:xfrm>
          <a:prstGeom prst="straightConnector1">
            <a:avLst/>
          </a:prstGeom>
          <a:ln w="12700">
            <a:solidFill>
              <a:schemeClr val="accent3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5" name="TextBox 384"/>
          <p:cNvSpPr txBox="1"/>
          <p:nvPr/>
        </p:nvSpPr>
        <p:spPr>
          <a:xfrm>
            <a:off x="7755508" y="4780830"/>
            <a:ext cx="11894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Artificial </a:t>
            </a:r>
            <a:r>
              <a:rPr lang="en-US" sz="1200" smtClean="0"/>
              <a:t>Neural Network</a:t>
            </a:r>
          </a:p>
        </p:txBody>
      </p:sp>
      <p:sp>
        <p:nvSpPr>
          <p:cNvPr id="386" name="TextBox 385"/>
          <p:cNvSpPr txBox="1"/>
          <p:nvPr/>
        </p:nvSpPr>
        <p:spPr>
          <a:xfrm>
            <a:off x="7751623" y="5568256"/>
            <a:ext cx="11894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Input </a:t>
            </a:r>
            <a:r>
              <a:rPr lang="en-US" sz="1200" smtClean="0"/>
              <a:t>from other sources</a:t>
            </a:r>
            <a:endParaRPr lang="en-US" sz="1200" dirty="0" smtClean="0"/>
          </a:p>
        </p:txBody>
      </p:sp>
      <p:cxnSp>
        <p:nvCxnSpPr>
          <p:cNvPr id="387" name="Straight Arrow Connector 386"/>
          <p:cNvCxnSpPr/>
          <p:nvPr/>
        </p:nvCxnSpPr>
        <p:spPr>
          <a:xfrm>
            <a:off x="7183182" y="5423824"/>
            <a:ext cx="504926" cy="1"/>
          </a:xfrm>
          <a:prstGeom prst="straightConnector1">
            <a:avLst/>
          </a:prstGeom>
          <a:ln w="12700">
            <a:solidFill>
              <a:schemeClr val="accent3">
                <a:lumMod val="7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8" name="TextBox 387"/>
          <p:cNvSpPr txBox="1"/>
          <p:nvPr/>
        </p:nvSpPr>
        <p:spPr>
          <a:xfrm>
            <a:off x="7755508" y="5285325"/>
            <a:ext cx="11894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Major Input </a:t>
            </a:r>
          </a:p>
        </p:txBody>
      </p:sp>
      <p:sp>
        <p:nvSpPr>
          <p:cNvPr id="391" name="Rectangular Callout 390"/>
          <p:cNvSpPr/>
          <p:nvPr/>
        </p:nvSpPr>
        <p:spPr>
          <a:xfrm>
            <a:off x="2027872" y="581472"/>
            <a:ext cx="740675" cy="319751"/>
          </a:xfrm>
          <a:prstGeom prst="wedgeRectCallout">
            <a:avLst>
              <a:gd name="adj1" fmla="val -30993"/>
              <a:gd name="adj2" fmla="val -73472"/>
            </a:avLst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e.g., POS, meaning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356214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1" grpId="0" animBg="1"/>
      <p:bldP spid="165" grpId="0"/>
      <p:bldP spid="166" grpId="0" animBg="1"/>
      <p:bldP spid="167" grpId="0" animBg="1"/>
      <p:bldP spid="168" grpId="0"/>
      <p:bldP spid="169" grpId="0"/>
      <p:bldP spid="170" grpId="0" animBg="1"/>
      <p:bldP spid="170" grpId="1" animBg="1"/>
      <p:bldP spid="171" grpId="0"/>
      <p:bldP spid="206" grpId="0" animBg="1"/>
      <p:bldP spid="208" grpId="0"/>
      <p:bldP spid="209" grpId="0" animBg="1"/>
      <p:bldP spid="226" grpId="0"/>
      <p:bldP spid="357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439688" y="2601299"/>
            <a:ext cx="6285695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800" dirty="0" smtClean="0">
                <a:ea typeface="Microsoft JhengHei UI" panose="020B0604030504040204" pitchFamily="34" charset="-120"/>
              </a:rPr>
              <a:t>除了機器翻譯之外，</a:t>
            </a:r>
            <a:endParaRPr lang="en-US" altLang="zh-CN" sz="4800" dirty="0" smtClean="0">
              <a:ea typeface="Microsoft JhengHei UI" panose="020B0604030504040204" pitchFamily="34" charset="-120"/>
            </a:endParaRPr>
          </a:p>
          <a:p>
            <a:r>
              <a:rPr lang="zh-CN" altLang="en-US" sz="4800" dirty="0" smtClean="0">
                <a:ea typeface="Microsoft JhengHei UI" panose="020B0604030504040204" pitchFamily="34" charset="-120"/>
              </a:rPr>
              <a:t>還有其他</a:t>
            </a:r>
            <a:r>
              <a:rPr lang="en-US" altLang="zh-CN" sz="4800" dirty="0" smtClean="0">
                <a:ea typeface="Microsoft JhengHei UI" panose="020B0604030504040204" pitchFamily="34" charset="-120"/>
              </a:rPr>
              <a:t>NLP</a:t>
            </a:r>
            <a:r>
              <a:rPr lang="zh-CN" altLang="en-US" sz="4800" dirty="0" smtClean="0">
                <a:ea typeface="Microsoft JhengHei UI" panose="020B0604030504040204" pitchFamily="34" charset="-120"/>
              </a:rPr>
              <a:t>應用嗎？</a:t>
            </a:r>
            <a:endParaRPr lang="zh-HK" altLang="en-US" sz="4800" dirty="0"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205466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835997" y="756620"/>
            <a:ext cx="2226833" cy="106500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3200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人工智慧</a:t>
            </a:r>
            <a:endParaRPr lang="en-US" sz="32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008093" y="2755750"/>
            <a:ext cx="2226833" cy="106500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3200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機器學習</a:t>
            </a:r>
            <a:endParaRPr lang="en-US" sz="32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20356" y="4663439"/>
            <a:ext cx="2226833" cy="106500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3200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深度學習</a:t>
            </a:r>
            <a:endParaRPr lang="en-US" sz="32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672865" y="2755750"/>
            <a:ext cx="2226833" cy="106500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3200" dirty="0" smtClean="0">
                <a:ea typeface="Microsoft JhengHei UI" panose="020B0604030504040204" pitchFamily="34" charset="-120"/>
              </a:rPr>
              <a:t>符號</a:t>
            </a:r>
            <a:r>
              <a:rPr lang="en-US" altLang="zh-CN" sz="3200" dirty="0" smtClean="0">
                <a:ea typeface="Microsoft JhengHei UI" panose="020B0604030504040204" pitchFamily="34" charset="-120"/>
              </a:rPr>
              <a:t>AI</a:t>
            </a:r>
            <a:endParaRPr lang="en-US" sz="3200" dirty="0">
              <a:ea typeface="Microsoft JhengHei UI" panose="020B0604030504040204" pitchFamily="34" charset="-12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243429" y="4663438"/>
            <a:ext cx="2226833" cy="106500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3200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其他方法</a:t>
            </a:r>
            <a:endParaRPr lang="en-US" sz="3200" dirty="0"/>
          </a:p>
        </p:txBody>
      </p:sp>
      <p:cxnSp>
        <p:nvCxnSpPr>
          <p:cNvPr id="8" name="Elbow Connector 7"/>
          <p:cNvCxnSpPr>
            <a:stCxn id="2" idx="2"/>
            <a:endCxn id="3" idx="0"/>
          </p:cNvCxnSpPr>
          <p:nvPr/>
        </p:nvCxnSpPr>
        <p:spPr>
          <a:xfrm rot="5400000">
            <a:off x="3568401" y="1374736"/>
            <a:ext cx="934123" cy="1827904"/>
          </a:xfrm>
          <a:prstGeom prst="bentConnector3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Elbow Connector 9"/>
          <p:cNvCxnSpPr>
            <a:stCxn id="2" idx="2"/>
            <a:endCxn id="5" idx="0"/>
          </p:cNvCxnSpPr>
          <p:nvPr/>
        </p:nvCxnSpPr>
        <p:spPr>
          <a:xfrm rot="16200000" flipH="1">
            <a:off x="5400787" y="1370254"/>
            <a:ext cx="934123" cy="1836868"/>
          </a:xfrm>
          <a:prstGeom prst="bentConnector3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Elbow Connector 12"/>
          <p:cNvCxnSpPr>
            <a:stCxn id="3" idx="2"/>
            <a:endCxn id="4" idx="0"/>
          </p:cNvCxnSpPr>
          <p:nvPr/>
        </p:nvCxnSpPr>
        <p:spPr>
          <a:xfrm rot="5400000">
            <a:off x="2006301" y="3548230"/>
            <a:ext cx="842682" cy="138773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Elbow Connector 14"/>
          <p:cNvCxnSpPr>
            <a:stCxn id="3" idx="2"/>
            <a:endCxn id="6" idx="0"/>
          </p:cNvCxnSpPr>
          <p:nvPr/>
        </p:nvCxnSpPr>
        <p:spPr>
          <a:xfrm rot="16200000" flipH="1">
            <a:off x="3317838" y="3624429"/>
            <a:ext cx="842681" cy="123533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9165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50"/>
          <p:cNvSpPr/>
          <p:nvPr/>
        </p:nvSpPr>
        <p:spPr>
          <a:xfrm>
            <a:off x="1783994" y="1541621"/>
            <a:ext cx="1285975" cy="1349829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 smtClean="0">
                <a:ea typeface="Microsoft JhengHei UI" panose="020B0604030504040204" pitchFamily="34" charset="-120"/>
              </a:rPr>
              <a:t>數字</a:t>
            </a:r>
            <a:endParaRPr lang="en-US" sz="2800" dirty="0">
              <a:ea typeface="Microsoft JhengHei UI" panose="020B0604030504040204" pitchFamily="34" charset="-12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761646" y="1515606"/>
            <a:ext cx="2830286" cy="134982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 smtClean="0">
                <a:ea typeface="Microsoft JhengHei UI" panose="020B0604030504040204" pitchFamily="34" charset="-120"/>
              </a:rPr>
              <a:t>（更有意義的）數字</a:t>
            </a:r>
            <a:endParaRPr lang="en-US" sz="2000" dirty="0">
              <a:solidFill>
                <a:srgbClr val="FFFF00"/>
              </a:solidFill>
              <a:ea typeface="Microsoft JhengHei UI" panose="020B0604030504040204" pitchFamily="34" charset="-120"/>
            </a:endParaRPr>
          </a:p>
        </p:txBody>
      </p:sp>
      <p:sp>
        <p:nvSpPr>
          <p:cNvPr id="53" name="Right Arrow 52"/>
          <p:cNvSpPr/>
          <p:nvPr/>
        </p:nvSpPr>
        <p:spPr>
          <a:xfrm>
            <a:off x="3233380" y="1768990"/>
            <a:ext cx="430890" cy="718457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ea typeface="Microsoft JhengHei UI" panose="020B0604030504040204" pitchFamily="34" charset="-120"/>
            </a:endParaRPr>
          </a:p>
        </p:txBody>
      </p:sp>
      <p:sp>
        <p:nvSpPr>
          <p:cNvPr id="14" name="Right Arrow 52"/>
          <p:cNvSpPr/>
          <p:nvPr/>
        </p:nvSpPr>
        <p:spPr>
          <a:xfrm>
            <a:off x="6764055" y="1002516"/>
            <a:ext cx="488515" cy="718457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ea typeface="Microsoft JhengHei UI" panose="020B0604030504040204" pitchFamily="34" charset="-120"/>
            </a:endParaRPr>
          </a:p>
        </p:txBody>
      </p:sp>
      <p:sp>
        <p:nvSpPr>
          <p:cNvPr id="15" name="Rectangle 50"/>
          <p:cNvSpPr/>
          <p:nvPr/>
        </p:nvSpPr>
        <p:spPr>
          <a:xfrm>
            <a:off x="7349948" y="937812"/>
            <a:ext cx="1285975" cy="711980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 smtClean="0">
                <a:ea typeface="Microsoft JhengHei UI" panose="020B0604030504040204" pitchFamily="34" charset="-120"/>
              </a:rPr>
              <a:t>分類</a:t>
            </a:r>
            <a:endParaRPr lang="en-US" sz="2800" dirty="0">
              <a:ea typeface="Microsoft JhengHei UI" panose="020B0604030504040204" pitchFamily="34" charset="-120"/>
            </a:endParaRPr>
          </a:p>
        </p:txBody>
      </p:sp>
      <p:sp>
        <p:nvSpPr>
          <p:cNvPr id="16" name="Rectangle 50"/>
          <p:cNvSpPr/>
          <p:nvPr/>
        </p:nvSpPr>
        <p:spPr>
          <a:xfrm>
            <a:off x="7349947" y="1845798"/>
            <a:ext cx="1285975" cy="741476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 smtClean="0">
                <a:ea typeface="Microsoft JhengHei UI" panose="020B0604030504040204" pitchFamily="34" charset="-120"/>
              </a:rPr>
              <a:t>預測</a:t>
            </a:r>
            <a:endParaRPr lang="en-US" sz="2800" dirty="0">
              <a:ea typeface="Microsoft JhengHei UI" panose="020B0604030504040204" pitchFamily="34" charset="-120"/>
            </a:endParaRPr>
          </a:p>
        </p:txBody>
      </p:sp>
      <p:sp>
        <p:nvSpPr>
          <p:cNvPr id="17" name="Right Arrow 52"/>
          <p:cNvSpPr/>
          <p:nvPr/>
        </p:nvSpPr>
        <p:spPr>
          <a:xfrm>
            <a:off x="6764055" y="1868817"/>
            <a:ext cx="488515" cy="718457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ea typeface="Microsoft JhengHei UI" panose="020B0604030504040204" pitchFamily="34" charset="-120"/>
            </a:endParaRPr>
          </a:p>
        </p:txBody>
      </p:sp>
      <p:sp>
        <p:nvSpPr>
          <p:cNvPr id="18" name="Rectangle 50"/>
          <p:cNvSpPr/>
          <p:nvPr/>
        </p:nvSpPr>
        <p:spPr>
          <a:xfrm>
            <a:off x="7349949" y="2735118"/>
            <a:ext cx="1683179" cy="741447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 smtClean="0">
                <a:ea typeface="Microsoft JhengHei UI" panose="020B0604030504040204" pitchFamily="34" charset="-120"/>
              </a:rPr>
              <a:t>生成序列</a:t>
            </a:r>
            <a:endParaRPr lang="en-US" sz="2800" dirty="0">
              <a:ea typeface="Microsoft JhengHei UI" panose="020B0604030504040204" pitchFamily="34" charset="-120"/>
            </a:endParaRPr>
          </a:p>
        </p:txBody>
      </p:sp>
      <p:sp>
        <p:nvSpPr>
          <p:cNvPr id="19" name="Right Arrow 52"/>
          <p:cNvSpPr/>
          <p:nvPr/>
        </p:nvSpPr>
        <p:spPr>
          <a:xfrm>
            <a:off x="6764055" y="2722985"/>
            <a:ext cx="488515" cy="718457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ea typeface="Microsoft JhengHei UI" panose="020B0604030504040204" pitchFamily="34" charset="-120"/>
            </a:endParaRPr>
          </a:p>
        </p:txBody>
      </p:sp>
      <p:sp>
        <p:nvSpPr>
          <p:cNvPr id="20" name="Rectangle 50"/>
          <p:cNvSpPr/>
          <p:nvPr/>
        </p:nvSpPr>
        <p:spPr>
          <a:xfrm>
            <a:off x="141929" y="1819796"/>
            <a:ext cx="964504" cy="741447"/>
          </a:xfrm>
          <a:prstGeom prst="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ea typeface="Microsoft JhengHei UI" panose="020B0604030504040204" pitchFamily="34" charset="-120"/>
              </a:rPr>
              <a:t>文</a:t>
            </a:r>
            <a:r>
              <a:rPr lang="zh-CN" altLang="en-US" sz="2800" dirty="0" smtClean="0">
                <a:ea typeface="Microsoft JhengHei UI" panose="020B0604030504040204" pitchFamily="34" charset="-120"/>
              </a:rPr>
              <a:t>本</a:t>
            </a:r>
            <a:endParaRPr lang="en-US" sz="2800" dirty="0">
              <a:ea typeface="Microsoft JhengHei UI" panose="020B0604030504040204" pitchFamily="34" charset="-120"/>
            </a:endParaRPr>
          </a:p>
        </p:txBody>
      </p:sp>
      <p:sp>
        <p:nvSpPr>
          <p:cNvPr id="21" name="Right Arrow 52"/>
          <p:cNvSpPr/>
          <p:nvPr/>
        </p:nvSpPr>
        <p:spPr>
          <a:xfrm>
            <a:off x="1212522" y="1780484"/>
            <a:ext cx="465383" cy="718457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ea typeface="Microsoft JhengHei UI" panose="020B0604030504040204" pitchFamily="34" charset="-120"/>
            </a:endParaRPr>
          </a:p>
        </p:txBody>
      </p:sp>
      <p:sp>
        <p:nvSpPr>
          <p:cNvPr id="22" name="Rectangle 1"/>
          <p:cNvSpPr/>
          <p:nvPr/>
        </p:nvSpPr>
        <p:spPr>
          <a:xfrm>
            <a:off x="4463376" y="4526768"/>
            <a:ext cx="1976830" cy="133814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800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聊天機器人</a:t>
            </a:r>
            <a:endParaRPr lang="en-US" dirty="0" smtClean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4" name="Rectangle 5"/>
          <p:cNvSpPr/>
          <p:nvPr/>
        </p:nvSpPr>
        <p:spPr>
          <a:xfrm>
            <a:off x="6591932" y="4526768"/>
            <a:ext cx="1976830" cy="133814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800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寫作批改</a:t>
            </a:r>
            <a:endParaRPr lang="en-US" dirty="0" smtClean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5" name="Rectangle 8"/>
          <p:cNvSpPr/>
          <p:nvPr/>
        </p:nvSpPr>
        <p:spPr>
          <a:xfrm>
            <a:off x="754412" y="4526768"/>
            <a:ext cx="1734722" cy="133814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800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情感分析</a:t>
            </a:r>
            <a:endParaRPr lang="en-US" sz="1600" dirty="0" smtClean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6" name="Rectangle 9"/>
          <p:cNvSpPr/>
          <p:nvPr/>
        </p:nvSpPr>
        <p:spPr>
          <a:xfrm>
            <a:off x="2640860" y="4526768"/>
            <a:ext cx="1670790" cy="133814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800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自動摘要</a:t>
            </a:r>
            <a:endParaRPr lang="en-US" sz="2800" dirty="0" smtClean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pic>
        <p:nvPicPr>
          <p:cNvPr id="27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7707" y="651659"/>
            <a:ext cx="851398" cy="690187"/>
          </a:xfrm>
          <a:prstGeom prst="rect">
            <a:avLst/>
          </a:prstGeom>
        </p:spPr>
      </p:pic>
      <p:pic>
        <p:nvPicPr>
          <p:cNvPr id="2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514" y="657422"/>
            <a:ext cx="851398" cy="690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655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8" grpId="0" animBg="1"/>
      <p:bldP spid="5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1" grpId="0" animBg="1"/>
      <p:bldP spid="22" grpId="0" animBg="1"/>
      <p:bldP spid="24" grpId="0" animBg="1"/>
      <p:bldP spid="25" grpId="0" animBg="1"/>
      <p:bldP spid="26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 txBox="1">
            <a:spLocks noGrp="1"/>
          </p:cNvSpPr>
          <p:nvPr>
            <p:ph type="title"/>
          </p:nvPr>
        </p:nvSpPr>
        <p:spPr>
          <a:xfrm>
            <a:off x="490250" y="701800"/>
            <a:ext cx="6279040" cy="545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/>
            <a:r>
              <a:rPr lang="zh-CN" altLang="en-US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實作</a:t>
            </a:r>
            <a:endParaRPr lang="en-US" altLang="zh-HK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53950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工具</a:t>
            </a:r>
            <a:endParaRPr 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1" dirty="0" smtClean="0">
                <a:solidFill>
                  <a:schemeClr val="accent1">
                    <a:lumMod val="75000"/>
                  </a:schemeClr>
                </a:solidFill>
                <a:ea typeface="Microsoft JhengHei UI" panose="020B0604030504040204" pitchFamily="34" charset="-120"/>
              </a:rPr>
              <a:t>程式語言</a:t>
            </a:r>
            <a:r>
              <a:rPr lang="zh-CN" altLang="en-US" dirty="0">
                <a:ea typeface="Microsoft JhengHei UI" panose="020B0604030504040204" pitchFamily="34" charset="-120"/>
              </a:rPr>
              <a:t>：</a:t>
            </a:r>
            <a:r>
              <a:rPr lang="en-US" altLang="zh-HK" dirty="0" smtClean="0">
                <a:ea typeface="Microsoft JhengHei UI" panose="020B0604030504040204" pitchFamily="34" charset="-120"/>
              </a:rPr>
              <a:t>Python</a:t>
            </a:r>
            <a:endParaRPr lang="en-US" altLang="zh-HK" dirty="0">
              <a:ea typeface="Microsoft JhengHei UI" panose="020B0604030504040204" pitchFamily="34" charset="-120"/>
            </a:endParaRPr>
          </a:p>
          <a:p>
            <a:r>
              <a:rPr lang="zh-CN" altLang="en-US" b="1" dirty="0" smtClean="0">
                <a:solidFill>
                  <a:srgbClr val="00B0F0"/>
                </a:solidFill>
                <a:ea typeface="Microsoft JhengHei UI" panose="020B0604030504040204" pitchFamily="34" charset="-120"/>
              </a:rPr>
              <a:t>編程平台</a:t>
            </a:r>
            <a:r>
              <a:rPr lang="zh-CN" altLang="en-US" dirty="0">
                <a:ea typeface="Microsoft JhengHei UI" panose="020B0604030504040204" pitchFamily="34" charset="-120"/>
              </a:rPr>
              <a:t>：</a:t>
            </a:r>
            <a:r>
              <a:rPr lang="en-US" altLang="zh-HK" dirty="0" smtClean="0">
                <a:ea typeface="Microsoft JhengHei UI" panose="020B0604030504040204" pitchFamily="34" charset="-120"/>
              </a:rPr>
              <a:t>Google </a:t>
            </a:r>
            <a:r>
              <a:rPr lang="en-US" altLang="zh-HK" dirty="0" err="1" smtClean="0">
                <a:ea typeface="Microsoft JhengHei UI" panose="020B0604030504040204" pitchFamily="34" charset="-120"/>
              </a:rPr>
              <a:t>Colab</a:t>
            </a:r>
            <a:endParaRPr lang="en-US" altLang="zh-HK" dirty="0" smtClean="0">
              <a:ea typeface="Microsoft JhengHei UI" panose="020B0604030504040204" pitchFamily="34" charset="-120"/>
            </a:endParaRPr>
          </a:p>
          <a:p>
            <a:r>
              <a:rPr lang="zh-CN" altLang="en-US" b="1" dirty="0">
                <a:solidFill>
                  <a:schemeClr val="accent4">
                    <a:lumMod val="75000"/>
                  </a:schemeClr>
                </a:solidFill>
                <a:ea typeface="Microsoft JhengHei UI" panose="020B0604030504040204" pitchFamily="34" charset="-120"/>
              </a:rPr>
              <a:t>支援</a:t>
            </a:r>
            <a:r>
              <a:rPr lang="zh-CN" altLang="en-US" b="1" dirty="0" smtClean="0">
                <a:solidFill>
                  <a:schemeClr val="accent4">
                    <a:lumMod val="75000"/>
                  </a:schemeClr>
                </a:solidFill>
                <a:ea typeface="Microsoft JhengHei UI" panose="020B0604030504040204" pitchFamily="34" charset="-120"/>
              </a:rPr>
              <a:t>工具</a:t>
            </a:r>
            <a:r>
              <a:rPr lang="zh-CN" altLang="en-US" dirty="0">
                <a:ea typeface="Microsoft JhengHei UI" panose="020B0604030504040204" pitchFamily="34" charset="-120"/>
              </a:rPr>
              <a:t>：</a:t>
            </a:r>
            <a:r>
              <a:rPr lang="en-US" altLang="zh-HK" dirty="0" err="1" smtClean="0">
                <a:ea typeface="Microsoft JhengHei UI" panose="020B0604030504040204" pitchFamily="34" charset="-120"/>
              </a:rPr>
              <a:t>Tensorflow</a:t>
            </a:r>
            <a:r>
              <a:rPr lang="zh-CN" altLang="en-US" dirty="0">
                <a:ea typeface="Microsoft JhengHei UI" panose="020B0604030504040204" pitchFamily="34" charset="-120"/>
              </a:rPr>
              <a:t>，</a:t>
            </a:r>
            <a:r>
              <a:rPr lang="zh-CN" altLang="en-US" dirty="0" smtClean="0">
                <a:ea typeface="Microsoft JhengHei UI" panose="020B0604030504040204" pitchFamily="34" charset="-120"/>
              </a:rPr>
              <a:t>還有一個預先寫好的模組</a:t>
            </a:r>
            <a:endParaRPr lang="en-US" altLang="zh-HK" dirty="0" smtClean="0"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755130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176641" y="3016797"/>
            <a:ext cx="695575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800" dirty="0" smtClean="0">
                <a:ea typeface="Microsoft JhengHei UI" panose="020B0604030504040204" pitchFamily="34" charset="-120"/>
              </a:rPr>
              <a:t>寫程式不過是翻譯而已。</a:t>
            </a:r>
            <a:endParaRPr lang="zh-HK" altLang="en-US" sz="4800" dirty="0"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21754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490597" y="3000743"/>
            <a:ext cx="264687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800" dirty="0" smtClean="0">
                <a:ea typeface="Microsoft JhengHei UI" panose="020B0604030504040204" pitchFamily="34" charset="-120"/>
              </a:rPr>
              <a:t>自然語言</a:t>
            </a:r>
            <a:endParaRPr lang="zh-HK" altLang="en-US" sz="4800" dirty="0">
              <a:ea typeface="Microsoft JhengHei UI" panose="020B0604030504040204" pitchFamily="34" charset="-12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074323" y="3012045"/>
            <a:ext cx="264687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800" dirty="0" smtClean="0">
                <a:ea typeface="Microsoft JhengHei UI" panose="020B0604030504040204" pitchFamily="34" charset="-120"/>
              </a:rPr>
              <a:t>電腦語言</a:t>
            </a:r>
            <a:endParaRPr lang="zh-HK" altLang="en-US" sz="4800" dirty="0">
              <a:ea typeface="Microsoft JhengHei UI" panose="020B0604030504040204" pitchFamily="34" charset="-120"/>
            </a:endParaRPr>
          </a:p>
        </p:txBody>
      </p:sp>
      <p:sp>
        <p:nvSpPr>
          <p:cNvPr id="4" name="向右箭號 3"/>
          <p:cNvSpPr/>
          <p:nvPr/>
        </p:nvSpPr>
        <p:spPr>
          <a:xfrm>
            <a:off x="4263528" y="3012045"/>
            <a:ext cx="649995" cy="7226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2807445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/>
          <p:cNvSpPr txBox="1"/>
          <p:nvPr/>
        </p:nvSpPr>
        <p:spPr>
          <a:xfrm>
            <a:off x="673940" y="1431509"/>
            <a:ext cx="8603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sz="3600" dirty="0" smtClean="0"/>
              <a:t>You</a:t>
            </a:r>
            <a:endParaRPr lang="zh-HK" altLang="en-US" sz="3600" dirty="0"/>
          </a:p>
        </p:txBody>
      </p:sp>
      <p:sp>
        <p:nvSpPr>
          <p:cNvPr id="4" name="文字方塊 3"/>
          <p:cNvSpPr txBox="1"/>
          <p:nvPr/>
        </p:nvSpPr>
        <p:spPr>
          <a:xfrm>
            <a:off x="6346323" y="1431508"/>
            <a:ext cx="23158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sz="3600" dirty="0" smtClean="0"/>
              <a:t>Your Friend</a:t>
            </a:r>
            <a:endParaRPr lang="zh-HK" altLang="en-US" sz="3600" dirty="0"/>
          </a:p>
        </p:txBody>
      </p:sp>
      <p:sp>
        <p:nvSpPr>
          <p:cNvPr id="5" name="矩形 4"/>
          <p:cNvSpPr/>
          <p:nvPr/>
        </p:nvSpPr>
        <p:spPr>
          <a:xfrm>
            <a:off x="2448640" y="808960"/>
            <a:ext cx="3419606" cy="189143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HK" dirty="0" smtClean="0"/>
              <a:t>Please do the following:</a:t>
            </a:r>
          </a:p>
          <a:p>
            <a:pPr marL="342900" indent="-342900">
              <a:buAutoNum type="arabicPeriod"/>
            </a:pPr>
            <a:r>
              <a:rPr lang="en-US" altLang="zh-HK" dirty="0" smtClean="0"/>
              <a:t>Get this file: text_file.txt</a:t>
            </a:r>
          </a:p>
          <a:p>
            <a:pPr marL="342900" indent="-342900">
              <a:buAutoNum type="arabicPeriod"/>
            </a:pPr>
            <a:r>
              <a:rPr lang="en-US" altLang="zh-HK" dirty="0" smtClean="0"/>
              <a:t>Read the first sentence</a:t>
            </a:r>
          </a:p>
          <a:p>
            <a:pPr marL="342900" indent="-342900">
              <a:buAutoNum type="arabicPeriod"/>
            </a:pPr>
            <a:r>
              <a:rPr lang="en-US" altLang="zh-HK" dirty="0" smtClean="0"/>
              <a:t>Find the number of </a:t>
            </a:r>
            <a:r>
              <a:rPr lang="en-US" altLang="zh-CN" dirty="0" smtClean="0"/>
              <a:t>characters</a:t>
            </a:r>
          </a:p>
          <a:p>
            <a:pPr marL="342900" indent="-342900">
              <a:buAutoNum type="arabicPeriod"/>
            </a:pPr>
            <a:r>
              <a:rPr lang="en-US" altLang="zh-CN" dirty="0" smtClean="0"/>
              <a:t>Tell me the result</a:t>
            </a:r>
            <a:endParaRPr lang="en-US" altLang="zh-HK" dirty="0" smtClean="0"/>
          </a:p>
        </p:txBody>
      </p:sp>
      <p:sp>
        <p:nvSpPr>
          <p:cNvPr id="6" name="矩形 5"/>
          <p:cNvSpPr/>
          <p:nvPr/>
        </p:nvSpPr>
        <p:spPr>
          <a:xfrm>
            <a:off x="2448639" y="3807046"/>
            <a:ext cx="3419606" cy="189143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HK" b="1" dirty="0"/>
              <a:t>with</a:t>
            </a:r>
            <a:r>
              <a:rPr lang="en-US" altLang="zh-HK" dirty="0"/>
              <a:t> open</a:t>
            </a:r>
            <a:r>
              <a:rPr lang="en-US" altLang="zh-HK" dirty="0" smtClean="0"/>
              <a:t>(‘text_file.txt</a:t>
            </a:r>
            <a:r>
              <a:rPr lang="en-US" altLang="zh-HK" dirty="0"/>
              <a:t>') </a:t>
            </a:r>
            <a:r>
              <a:rPr lang="en-US" altLang="zh-HK" b="1" dirty="0"/>
              <a:t>as</a:t>
            </a:r>
            <a:r>
              <a:rPr lang="en-US" altLang="zh-HK" dirty="0"/>
              <a:t> </a:t>
            </a:r>
            <a:r>
              <a:rPr lang="en-US" altLang="zh-HK" dirty="0" smtClean="0"/>
              <a:t>f:</a:t>
            </a:r>
          </a:p>
          <a:p>
            <a:r>
              <a:rPr lang="en-US" altLang="zh-HK" dirty="0"/>
              <a:t> </a:t>
            </a:r>
            <a:r>
              <a:rPr lang="en-US" altLang="zh-HK" dirty="0" smtClean="0"/>
              <a:t>  line </a:t>
            </a:r>
            <a:r>
              <a:rPr lang="en-US" altLang="zh-HK" dirty="0"/>
              <a:t>= </a:t>
            </a:r>
            <a:r>
              <a:rPr lang="en-US" altLang="zh-HK" dirty="0" err="1"/>
              <a:t>f.readline</a:t>
            </a:r>
            <a:r>
              <a:rPr lang="en-US" altLang="zh-HK" dirty="0" smtClean="0"/>
              <a:t>()</a:t>
            </a:r>
          </a:p>
          <a:p>
            <a:r>
              <a:rPr lang="en-US" altLang="zh-HK" dirty="0"/>
              <a:t> </a:t>
            </a:r>
            <a:r>
              <a:rPr lang="en-US" altLang="zh-HK" dirty="0" smtClean="0"/>
              <a:t>  </a:t>
            </a:r>
            <a:r>
              <a:rPr lang="en-US" altLang="zh-HK" dirty="0" err="1" smtClean="0"/>
              <a:t>no_of_words</a:t>
            </a:r>
            <a:r>
              <a:rPr lang="en-US" altLang="zh-HK" dirty="0"/>
              <a:t> </a:t>
            </a:r>
            <a:r>
              <a:rPr lang="en-US" altLang="zh-HK" dirty="0" smtClean="0"/>
              <a:t>= </a:t>
            </a:r>
            <a:r>
              <a:rPr lang="en-US" altLang="zh-HK" dirty="0" err="1" smtClean="0"/>
              <a:t>len</a:t>
            </a:r>
            <a:r>
              <a:rPr lang="en-US" altLang="zh-HK" dirty="0" smtClean="0"/>
              <a:t>(line)</a:t>
            </a:r>
          </a:p>
          <a:p>
            <a:r>
              <a:rPr lang="en-US" altLang="zh-HK" dirty="0"/>
              <a:t> </a:t>
            </a:r>
            <a:r>
              <a:rPr lang="en-US" altLang="zh-HK" dirty="0" smtClean="0"/>
              <a:t>  print(</a:t>
            </a:r>
            <a:r>
              <a:rPr lang="en-US" altLang="zh-HK" dirty="0" err="1" smtClean="0"/>
              <a:t>no_of_words</a:t>
            </a:r>
            <a:r>
              <a:rPr lang="en-US" altLang="zh-HK" dirty="0" smtClean="0"/>
              <a:t>)</a:t>
            </a:r>
          </a:p>
        </p:txBody>
      </p:sp>
      <p:sp>
        <p:nvSpPr>
          <p:cNvPr id="7" name="文字方塊 6"/>
          <p:cNvSpPr txBox="1"/>
          <p:nvPr/>
        </p:nvSpPr>
        <p:spPr>
          <a:xfrm>
            <a:off x="6471003" y="4429595"/>
            <a:ext cx="20664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sz="3600" dirty="0" smtClean="0"/>
              <a:t>Computer</a:t>
            </a:r>
            <a:endParaRPr lang="zh-HK" altLang="en-US" sz="3600" dirty="0"/>
          </a:p>
        </p:txBody>
      </p:sp>
      <p:sp>
        <p:nvSpPr>
          <p:cNvPr id="8" name="文字方塊 7"/>
          <p:cNvSpPr txBox="1"/>
          <p:nvPr/>
        </p:nvSpPr>
        <p:spPr>
          <a:xfrm>
            <a:off x="673939" y="4429594"/>
            <a:ext cx="8603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sz="3600" dirty="0" smtClean="0"/>
              <a:t>You</a:t>
            </a:r>
            <a:endParaRPr lang="zh-HK" altLang="en-US" sz="3600" dirty="0"/>
          </a:p>
        </p:txBody>
      </p:sp>
      <p:sp>
        <p:nvSpPr>
          <p:cNvPr id="9" name="橢圓 8"/>
          <p:cNvSpPr/>
          <p:nvPr/>
        </p:nvSpPr>
        <p:spPr>
          <a:xfrm>
            <a:off x="4865910" y="234459"/>
            <a:ext cx="2004671" cy="1016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HK" dirty="0" smtClean="0"/>
              <a:t>Natural language (e.g., English)</a:t>
            </a:r>
            <a:endParaRPr lang="zh-HK" altLang="en-US" dirty="0"/>
          </a:p>
        </p:txBody>
      </p:sp>
      <p:sp>
        <p:nvSpPr>
          <p:cNvPr id="10" name="橢圓 9"/>
          <p:cNvSpPr/>
          <p:nvPr/>
        </p:nvSpPr>
        <p:spPr>
          <a:xfrm>
            <a:off x="4865909" y="2306938"/>
            <a:ext cx="2004671" cy="1016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HK" dirty="0" smtClean="0"/>
              <a:t>WeChat? Email?</a:t>
            </a:r>
            <a:endParaRPr lang="zh-HK" altLang="en-US" dirty="0"/>
          </a:p>
        </p:txBody>
      </p:sp>
      <p:sp>
        <p:nvSpPr>
          <p:cNvPr id="11" name="橢圓 10"/>
          <p:cNvSpPr/>
          <p:nvPr/>
        </p:nvSpPr>
        <p:spPr>
          <a:xfrm>
            <a:off x="4865910" y="3351912"/>
            <a:ext cx="2004671" cy="1016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600" b="1" dirty="0" smtClean="0"/>
              <a:t>Programming language </a:t>
            </a:r>
            <a:r>
              <a:rPr lang="en-US" altLang="zh-CN" sz="1600" dirty="0" smtClean="0"/>
              <a:t>(Python)</a:t>
            </a:r>
            <a:endParaRPr lang="zh-HK" altLang="en-US" sz="1600" dirty="0"/>
          </a:p>
        </p:txBody>
      </p:sp>
      <p:sp>
        <p:nvSpPr>
          <p:cNvPr id="12" name="橢圓 11"/>
          <p:cNvSpPr/>
          <p:nvPr/>
        </p:nvSpPr>
        <p:spPr>
          <a:xfrm>
            <a:off x="4865908" y="5190476"/>
            <a:ext cx="2004671" cy="1016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HK" sz="1600" b="1" dirty="0" smtClean="0"/>
              <a:t>Coding Platform </a:t>
            </a:r>
            <a:r>
              <a:rPr lang="en-US" altLang="zh-HK" sz="1600" dirty="0" smtClean="0"/>
              <a:t>(Google </a:t>
            </a:r>
            <a:r>
              <a:rPr lang="en-US" altLang="zh-HK" sz="1600" dirty="0" err="1" smtClean="0"/>
              <a:t>Colab</a:t>
            </a:r>
            <a:r>
              <a:rPr lang="en-US" altLang="zh-HK" sz="1600" dirty="0" smtClean="0"/>
              <a:t>)</a:t>
            </a:r>
            <a:endParaRPr lang="zh-HK" altLang="en-US" sz="1600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1172289" y="3063010"/>
            <a:ext cx="1805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dirty="0" smtClean="0"/>
              <a:t>Instructions </a:t>
            </a:r>
            <a:r>
              <a:rPr lang="zh-CN" altLang="en-US" dirty="0" smtClean="0"/>
              <a:t>指令</a:t>
            </a:r>
            <a:endParaRPr lang="zh-HK" altLang="en-US" dirty="0"/>
          </a:p>
        </p:txBody>
      </p:sp>
      <p:sp>
        <p:nvSpPr>
          <p:cNvPr id="14" name="向下箭號 13"/>
          <p:cNvSpPr/>
          <p:nvPr/>
        </p:nvSpPr>
        <p:spPr>
          <a:xfrm rot="19128109">
            <a:off x="2160782" y="3525119"/>
            <a:ext cx="508000" cy="450612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5" name="向下箭號 14"/>
          <p:cNvSpPr/>
          <p:nvPr/>
        </p:nvSpPr>
        <p:spPr>
          <a:xfrm rot="14164173">
            <a:off x="2081902" y="2538572"/>
            <a:ext cx="508000" cy="45061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6" name="橢圓 15"/>
          <p:cNvSpPr/>
          <p:nvPr/>
        </p:nvSpPr>
        <p:spPr>
          <a:xfrm>
            <a:off x="1333566" y="5190475"/>
            <a:ext cx="2004671" cy="1376579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600" b="1" dirty="0" smtClean="0"/>
              <a:t>Library:</a:t>
            </a:r>
            <a:r>
              <a:rPr lang="en-US" altLang="zh-CN" sz="1600" dirty="0" smtClean="0"/>
              <a:t> </a:t>
            </a:r>
            <a:r>
              <a:rPr lang="en-US" altLang="zh-HK" sz="1600" dirty="0" smtClean="0"/>
              <a:t>Using instructions</a:t>
            </a:r>
            <a:r>
              <a:rPr lang="zh-HK" altLang="en-US" sz="1600" dirty="0" smtClean="0"/>
              <a:t> </a:t>
            </a:r>
            <a:r>
              <a:rPr lang="en-US" altLang="zh-HK" sz="1600" dirty="0" smtClean="0"/>
              <a:t>written by others (</a:t>
            </a:r>
            <a:r>
              <a:rPr lang="en-US" altLang="zh-HK" sz="1600" dirty="0" err="1" smtClean="0"/>
              <a:t>Tensorflow</a:t>
            </a:r>
            <a:r>
              <a:rPr lang="en-US" altLang="zh-HK" sz="1600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459360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要點</a:t>
            </a:r>
            <a:endParaRPr 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zh-CN" altLang="en-US" dirty="0" smtClean="0">
                <a:ea typeface="Microsoft JhengHei UI" panose="020B0604030504040204" pitchFamily="34" charset="-120"/>
              </a:rPr>
              <a:t>設置 </a:t>
            </a:r>
            <a:r>
              <a:rPr lang="en-US" altLang="zh-HK" dirty="0" smtClean="0">
                <a:ea typeface="Microsoft JhengHei UI" panose="020B0604030504040204" pitchFamily="34" charset="-120"/>
              </a:rPr>
              <a:t>Google </a:t>
            </a:r>
            <a:r>
              <a:rPr lang="en-US" altLang="zh-HK" dirty="0" err="1" smtClean="0">
                <a:ea typeface="Microsoft JhengHei UI" panose="020B0604030504040204" pitchFamily="34" charset="-120"/>
              </a:rPr>
              <a:t>Colab</a:t>
            </a:r>
            <a:r>
              <a:rPr lang="en-US" altLang="zh-HK" dirty="0" smtClean="0">
                <a:ea typeface="Microsoft JhengHei UI" panose="020B0604030504040204" pitchFamily="34" charset="-120"/>
              </a:rPr>
              <a:t> Notebook</a:t>
            </a:r>
          </a:p>
          <a:p>
            <a:pPr marL="514350" indent="-514350">
              <a:buAutoNum type="arabicPeriod"/>
            </a:pPr>
            <a:r>
              <a:rPr lang="zh-CN" altLang="en-US" dirty="0">
                <a:ea typeface="Microsoft JhengHei UI" panose="020B0604030504040204" pitchFamily="34" charset="-120"/>
              </a:rPr>
              <a:t>寫</a:t>
            </a:r>
            <a:r>
              <a:rPr lang="zh-CN" altLang="en-US" dirty="0" smtClean="0">
                <a:ea typeface="Microsoft JhengHei UI" panose="020B0604030504040204" pitchFamily="34" charset="-120"/>
              </a:rPr>
              <a:t>幾行</a:t>
            </a:r>
            <a:r>
              <a:rPr lang="en-US" altLang="zh-HK" dirty="0" smtClean="0">
                <a:ea typeface="Microsoft JhengHei UI" panose="020B0604030504040204" pitchFamily="34" charset="-120"/>
              </a:rPr>
              <a:t>Python</a:t>
            </a:r>
            <a:r>
              <a:rPr lang="zh-CN" altLang="en-US" dirty="0" smtClean="0">
                <a:ea typeface="Microsoft JhengHei UI" panose="020B0604030504040204" pitchFamily="34" charset="-120"/>
              </a:rPr>
              <a:t>代碼試試看</a:t>
            </a:r>
            <a:endParaRPr lang="en-US" altLang="zh-CN" dirty="0" smtClean="0">
              <a:ea typeface="Microsoft JhengHei UI" panose="020B0604030504040204" pitchFamily="34" charset="-120"/>
            </a:endParaRPr>
          </a:p>
          <a:p>
            <a:pPr marL="514350" indent="-514350">
              <a:buAutoNum type="arabicPeriod"/>
            </a:pPr>
            <a:r>
              <a:rPr lang="zh-CN" altLang="en-US" dirty="0" smtClean="0">
                <a:ea typeface="Microsoft JhengHei UI" panose="020B0604030504040204" pitchFamily="34" charset="-120"/>
              </a:rPr>
              <a:t>了解流程</a:t>
            </a:r>
            <a:r>
              <a:rPr lang="zh-CN" altLang="en-US" dirty="0">
                <a:ea typeface="Microsoft JhengHei UI" panose="020B0604030504040204" pitchFamily="34" charset="-120"/>
              </a:rPr>
              <a:t>：</a:t>
            </a:r>
            <a:r>
              <a:rPr lang="zh-CN" altLang="en-US" dirty="0" smtClean="0">
                <a:ea typeface="Microsoft JhengHei UI" panose="020B0604030504040204" pitchFamily="34" charset="-120"/>
                <a:sym typeface="Wingdings" panose="05000000000000000000" pitchFamily="2" charset="2"/>
              </a:rPr>
              <a:t>建置一個簡單的類神經網路翻譯系統</a:t>
            </a:r>
            <a:endParaRPr lang="en-US" altLang="zh-CN" dirty="0" smtClean="0">
              <a:ea typeface="Microsoft JhengHei UI" panose="020B0604030504040204" pitchFamily="34" charset="-120"/>
              <a:sym typeface="Wingdings" panose="05000000000000000000" pitchFamily="2" charset="2"/>
            </a:endParaRPr>
          </a:p>
          <a:p>
            <a:pPr marL="514350" indent="-514350">
              <a:buAutoNum type="arabicPeriod"/>
            </a:pPr>
            <a:r>
              <a:rPr lang="zh-CN" altLang="en-US" dirty="0" smtClean="0">
                <a:ea typeface="Microsoft JhengHei UI" panose="020B0604030504040204" pitchFamily="34" charset="-120"/>
                <a:sym typeface="Wingdings" panose="05000000000000000000" pitchFamily="2" charset="2"/>
              </a:rPr>
              <a:t>試試看！</a:t>
            </a:r>
            <a:endParaRPr lang="en-US" altLang="zh-HK" dirty="0" smtClean="0">
              <a:ea typeface="Microsoft JhengHei UI" panose="020B0604030504040204" pitchFamily="34" charset="-120"/>
            </a:endParaRPr>
          </a:p>
          <a:p>
            <a:pPr marL="514350" indent="-514350">
              <a:buFont typeface="+mj-lt"/>
              <a:buAutoNum type="arabicPeriod"/>
            </a:pPr>
            <a:endParaRPr lang="en-US" altLang="zh-HK" dirty="0" smtClean="0">
              <a:ea typeface="Microsoft JhengHei UI" panose="020B0604030504040204" pitchFamily="34" charset="-120"/>
            </a:endParaRPr>
          </a:p>
          <a:p>
            <a:pPr marL="514350" indent="-514350">
              <a:buFont typeface="+mj-lt"/>
              <a:buAutoNum type="arabicPeriod"/>
            </a:pPr>
            <a:endParaRPr lang="en-US" altLang="zh-HK" dirty="0" smtClean="0">
              <a:ea typeface="Microsoft JhengHei UI" panose="020B0604030504040204" pitchFamily="34" charset="-120"/>
            </a:endParaRPr>
          </a:p>
          <a:p>
            <a:pPr marL="0" indent="0">
              <a:buNone/>
            </a:pPr>
            <a:endParaRPr lang="en-US" altLang="zh-HK" dirty="0" smtClean="0">
              <a:solidFill>
                <a:srgbClr val="00B050"/>
              </a:solidFill>
              <a:ea typeface="Microsoft JhengHei UI" panose="020B0604030504040204" pitchFamily="34" charset="-120"/>
            </a:endParaRPr>
          </a:p>
          <a:p>
            <a:pPr marL="0" indent="0">
              <a:buNone/>
            </a:pPr>
            <a:endParaRPr lang="en-US" altLang="zh-HK" dirty="0">
              <a:solidFill>
                <a:srgbClr val="00B050"/>
              </a:solidFill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585736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/>
          <p:cNvSpPr txBox="1"/>
          <p:nvPr/>
        </p:nvSpPr>
        <p:spPr>
          <a:xfrm>
            <a:off x="3432585" y="3417217"/>
            <a:ext cx="224824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sz="5400" dirty="0" smtClean="0"/>
              <a:t>ainow6</a:t>
            </a:r>
            <a:endParaRPr lang="zh-HK" altLang="en-US" sz="5400" dirty="0"/>
          </a:p>
        </p:txBody>
      </p:sp>
      <p:sp>
        <p:nvSpPr>
          <p:cNvPr id="3" name="文字方塊 2"/>
          <p:cNvSpPr txBox="1"/>
          <p:nvPr/>
        </p:nvSpPr>
        <p:spPr>
          <a:xfrm>
            <a:off x="2802937" y="2586220"/>
            <a:ext cx="335591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 dirty="0" smtClean="0">
                <a:ea typeface="Microsoft JhengHei UI" panose="020B0604030504040204" pitchFamily="34" charset="-120"/>
              </a:rPr>
              <a:t>個人</a:t>
            </a:r>
            <a:r>
              <a:rPr lang="en-US" altLang="zh-CN" sz="4800" dirty="0" smtClean="0">
                <a:ea typeface="Microsoft JhengHei UI" panose="020B0604030504040204" pitchFamily="34" charset="-120"/>
              </a:rPr>
              <a:t>Twitter:</a:t>
            </a:r>
            <a:endParaRPr lang="zh-HK" altLang="en-US" sz="4800" dirty="0"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943784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 txBox="1">
            <a:spLocks noGrp="1"/>
          </p:cNvSpPr>
          <p:nvPr>
            <p:ph type="title"/>
          </p:nvPr>
        </p:nvSpPr>
        <p:spPr>
          <a:xfrm>
            <a:off x="490250" y="701800"/>
            <a:ext cx="6279040" cy="545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/>
            <a:r>
              <a:rPr lang="zh-CN" altLang="en-US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謝謝！</a:t>
            </a:r>
            <a:endParaRPr lang="en-US" altLang="zh-HK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391736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深度學習的應用</a:t>
            </a:r>
            <a:endParaRPr lang="zh-HK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6" name="Rectangle 3"/>
          <p:cNvSpPr/>
          <p:nvPr/>
        </p:nvSpPr>
        <p:spPr>
          <a:xfrm>
            <a:off x="311700" y="2482025"/>
            <a:ext cx="2560320" cy="1344706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buClrTx/>
              <a:buFontTx/>
              <a:buNone/>
            </a:pPr>
            <a:r>
              <a:rPr lang="en-US" sz="3200" kern="1200">
                <a:solidFill>
                  <a:prstClr val="black"/>
                </a:solidFill>
              </a:rPr>
              <a:t>AlphaGo</a:t>
            </a:r>
            <a:endParaRPr lang="en-US" sz="3200" kern="1200" dirty="0">
              <a:solidFill>
                <a:prstClr val="black"/>
              </a:solidFill>
            </a:endParaRPr>
          </a:p>
        </p:txBody>
      </p:sp>
      <p:sp>
        <p:nvSpPr>
          <p:cNvPr id="7" name="Rectangle 5"/>
          <p:cNvSpPr/>
          <p:nvPr/>
        </p:nvSpPr>
        <p:spPr>
          <a:xfrm>
            <a:off x="3291840" y="2482025"/>
            <a:ext cx="2560320" cy="134470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buClrTx/>
              <a:buFontTx/>
              <a:buNone/>
            </a:pPr>
            <a:r>
              <a:rPr lang="en-US" sz="2800" kern="1200" dirty="0">
                <a:solidFill>
                  <a:prstClr val="black"/>
                </a:solidFill>
              </a:rPr>
              <a:t>Speech</a:t>
            </a:r>
          </a:p>
          <a:p>
            <a:pPr algn="ctr">
              <a:buClrTx/>
              <a:buFontTx/>
              <a:buNone/>
            </a:pPr>
            <a:r>
              <a:rPr lang="en-US" sz="2800" kern="1200" dirty="0">
                <a:solidFill>
                  <a:prstClr val="black"/>
                </a:solidFill>
              </a:rPr>
              <a:t>recognition</a:t>
            </a:r>
          </a:p>
        </p:txBody>
      </p:sp>
      <p:sp>
        <p:nvSpPr>
          <p:cNvPr id="8" name="Rectangle 7"/>
          <p:cNvSpPr/>
          <p:nvPr/>
        </p:nvSpPr>
        <p:spPr>
          <a:xfrm>
            <a:off x="6271980" y="4085404"/>
            <a:ext cx="2560320" cy="1344706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buClrTx/>
              <a:buFontTx/>
              <a:buNone/>
            </a:pPr>
            <a:r>
              <a:rPr lang="en-US" sz="2800" kern="1200" dirty="0">
                <a:solidFill>
                  <a:prstClr val="black"/>
                </a:solidFill>
              </a:rPr>
              <a:t>Self-driving cars and many more</a:t>
            </a:r>
          </a:p>
        </p:txBody>
      </p:sp>
      <p:sp>
        <p:nvSpPr>
          <p:cNvPr id="12" name="Rectangle 5"/>
          <p:cNvSpPr/>
          <p:nvPr/>
        </p:nvSpPr>
        <p:spPr>
          <a:xfrm>
            <a:off x="6271980" y="2482025"/>
            <a:ext cx="2560320" cy="134470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buClrTx/>
              <a:buFontTx/>
              <a:buNone/>
            </a:pPr>
            <a:r>
              <a:rPr lang="en-US" sz="2800" dirty="0">
                <a:solidFill>
                  <a:prstClr val="black"/>
                </a:solidFill>
              </a:rPr>
              <a:t>P</a:t>
            </a:r>
            <a:r>
              <a:rPr lang="en-US" sz="2800" kern="1200" dirty="0" smtClean="0">
                <a:solidFill>
                  <a:prstClr val="black"/>
                </a:solidFill>
              </a:rPr>
              <a:t>rediction</a:t>
            </a:r>
            <a:endParaRPr lang="en-US" sz="2800" kern="1200" dirty="0">
              <a:solidFill>
                <a:prstClr val="black"/>
              </a:solidFill>
            </a:endParaRPr>
          </a:p>
        </p:txBody>
      </p:sp>
      <p:sp>
        <p:nvSpPr>
          <p:cNvPr id="13" name="Rectangle 7"/>
          <p:cNvSpPr/>
          <p:nvPr/>
        </p:nvSpPr>
        <p:spPr>
          <a:xfrm>
            <a:off x="311700" y="4085404"/>
            <a:ext cx="2560320" cy="134470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buClrTx/>
              <a:buFontTx/>
              <a:buNone/>
            </a:pPr>
            <a:r>
              <a:rPr lang="en-US" sz="2800" kern="1200" dirty="0">
                <a:solidFill>
                  <a:prstClr val="black"/>
                </a:solidFill>
              </a:rPr>
              <a:t>Image classification</a:t>
            </a:r>
          </a:p>
        </p:txBody>
      </p:sp>
      <p:sp>
        <p:nvSpPr>
          <p:cNvPr id="14" name="Rectangle 7"/>
          <p:cNvSpPr/>
          <p:nvPr/>
        </p:nvSpPr>
        <p:spPr>
          <a:xfrm>
            <a:off x="3291840" y="4085404"/>
            <a:ext cx="2560320" cy="134470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buClrTx/>
              <a:buFontTx/>
              <a:buNone/>
            </a:pPr>
            <a:r>
              <a:rPr lang="en-US" sz="2800" kern="1200" dirty="0">
                <a:solidFill>
                  <a:prstClr val="black"/>
                </a:solidFill>
              </a:rPr>
              <a:t>Object detection</a:t>
            </a:r>
          </a:p>
        </p:txBody>
      </p:sp>
    </p:spTree>
    <p:extLst>
      <p:ext uri="{BB962C8B-B14F-4D97-AF65-F5344CB8AC3E}">
        <p14:creationId xmlns:p14="http://schemas.microsoft.com/office/powerpoint/2010/main" val="35785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2" grpId="0" animBg="1"/>
      <p:bldP spid="13" grpId="0" animBg="1"/>
      <p:bldP spid="1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329070" y="1822566"/>
            <a:ext cx="264687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800" b="1" dirty="0">
                <a:solidFill>
                  <a:srgbClr val="00B0F0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深</a:t>
            </a:r>
            <a:r>
              <a:rPr lang="zh-CN" altLang="en-US" sz="48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度學習</a:t>
            </a:r>
            <a:endParaRPr lang="zh-HK" altLang="en-US" sz="4800" dirty="0"/>
          </a:p>
        </p:txBody>
      </p:sp>
      <p:sp>
        <p:nvSpPr>
          <p:cNvPr id="3" name="矩形 2"/>
          <p:cNvSpPr/>
          <p:nvPr/>
        </p:nvSpPr>
        <p:spPr>
          <a:xfrm>
            <a:off x="3021293" y="4248595"/>
            <a:ext cx="326243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800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類神經網路</a:t>
            </a:r>
            <a:endParaRPr lang="zh-HK" altLang="en-US" sz="4800" dirty="0"/>
          </a:p>
        </p:txBody>
      </p:sp>
      <p:sp>
        <p:nvSpPr>
          <p:cNvPr id="4" name="上-下雙向箭號 3"/>
          <p:cNvSpPr/>
          <p:nvPr/>
        </p:nvSpPr>
        <p:spPr>
          <a:xfrm>
            <a:off x="4301780" y="2837396"/>
            <a:ext cx="701457" cy="1227365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2054356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生物神經元</a:t>
            </a:r>
            <a:endParaRPr 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794" y="1941322"/>
            <a:ext cx="7176052" cy="3588026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2267648" y="1548827"/>
            <a:ext cx="12556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400" smtClean="0"/>
              <a:t>d</a:t>
            </a:r>
            <a:r>
              <a:rPr lang="en-US" sz="2400" smtClean="0"/>
              <a:t>endrite</a:t>
            </a:r>
            <a:endParaRPr lang="en-US" sz="2400"/>
          </a:p>
          <a:p>
            <a:pPr algn="ctr"/>
            <a:r>
              <a:rPr lang="zh-TW" altLang="en-US" sz="2400" dirty="0" smtClean="0">
                <a:latin typeface="Microsoft JhengHei" charset="-120"/>
                <a:ea typeface="Microsoft JhengHei" charset="-120"/>
                <a:cs typeface="Microsoft JhengHei" charset="-120"/>
              </a:rPr>
              <a:t>樹突</a:t>
            </a:r>
            <a:endParaRPr lang="en-US" sz="2400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367604" y="4155881"/>
            <a:ext cx="14959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 smtClean="0"/>
              <a:t>a</a:t>
            </a:r>
            <a:r>
              <a:rPr lang="en-US" sz="2400" dirty="0" smtClean="0"/>
              <a:t>xon </a:t>
            </a:r>
            <a:r>
              <a:rPr lang="zh-TW" altLang="en-US" sz="2400" dirty="0" smtClean="0">
                <a:latin typeface="Microsoft JhengHei" charset="-120"/>
                <a:ea typeface="Microsoft JhengHei" charset="-120"/>
                <a:cs typeface="Microsoft JhengHei" charset="-120"/>
              </a:rPr>
              <a:t>軸突</a:t>
            </a:r>
            <a:endParaRPr lang="en-US" sz="2400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988424" y="5256248"/>
            <a:ext cx="11448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 smtClean="0"/>
              <a:t>n</a:t>
            </a:r>
            <a:r>
              <a:rPr lang="en-US" sz="2400" dirty="0" smtClean="0"/>
              <a:t>ucleus</a:t>
            </a:r>
            <a:endParaRPr lang="en-US" sz="2400" dirty="0"/>
          </a:p>
          <a:p>
            <a:r>
              <a:rPr lang="zh-TW" altLang="en-US" sz="2400" dirty="0" smtClean="0">
                <a:latin typeface="Microsoft JhengHei" charset="-120"/>
                <a:ea typeface="Microsoft JhengHei" charset="-120"/>
                <a:cs typeface="Microsoft JhengHei" charset="-120"/>
              </a:rPr>
              <a:t>細胞核</a:t>
            </a:r>
            <a:endParaRPr lang="en-US" sz="2400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cxnSp>
        <p:nvCxnSpPr>
          <p:cNvPr id="32" name="Straight Arrow Connector 31"/>
          <p:cNvCxnSpPr>
            <a:stCxn id="44" idx="0"/>
          </p:cNvCxnSpPr>
          <p:nvPr/>
        </p:nvCxnSpPr>
        <p:spPr>
          <a:xfrm flipH="1" flipV="1">
            <a:off x="3118463" y="3978844"/>
            <a:ext cx="442394" cy="12774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6683181" y="1964325"/>
            <a:ext cx="233910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+mn-lt"/>
                <a:ea typeface="Microsoft JhengHei" charset="-120"/>
                <a:cs typeface="Microsoft JhengHei" charset="-120"/>
              </a:rPr>
              <a:t>a</a:t>
            </a:r>
            <a:r>
              <a:rPr lang="en-US" sz="2400" dirty="0" smtClean="0">
                <a:latin typeface="+mn-lt"/>
                <a:ea typeface="Microsoft JhengHei" charset="-120"/>
                <a:cs typeface="Microsoft JhengHei" charset="-120"/>
              </a:rPr>
              <a:t>xon terminal</a:t>
            </a:r>
            <a:r>
              <a:rPr lang="zh-TW" altLang="en-US" sz="2400" dirty="0" smtClean="0">
                <a:latin typeface="+mn-lt"/>
                <a:ea typeface="Microsoft JhengHei" charset="-120"/>
                <a:cs typeface="Microsoft JhengHei" charset="-120"/>
              </a:rPr>
              <a:t> </a:t>
            </a:r>
            <a:endParaRPr lang="en-US" altLang="zh-TW" sz="2400" dirty="0" smtClean="0">
              <a:latin typeface="+mn-lt"/>
              <a:ea typeface="Microsoft JhengHei" charset="-120"/>
              <a:cs typeface="Microsoft JhengHei" charset="-120"/>
            </a:endParaRPr>
          </a:p>
          <a:p>
            <a:pPr algn="ctr"/>
            <a:r>
              <a:rPr lang="zh-TW" altLang="en-US" sz="2400" dirty="0" smtClean="0">
                <a:latin typeface="+mn-lt"/>
                <a:ea typeface="Microsoft JhengHei" charset="-120"/>
                <a:cs typeface="Microsoft JhengHei" charset="-120"/>
              </a:rPr>
              <a:t>軸突末端／終末</a:t>
            </a:r>
            <a:endParaRPr lang="en-US" sz="2400" dirty="0">
              <a:latin typeface="+mn-lt"/>
              <a:ea typeface="Microsoft JhengHei" charset="-120"/>
              <a:cs typeface="Microsoft JhengHei" charset="-12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7904284" y="4241397"/>
            <a:ext cx="132074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“output” to </a:t>
            </a:r>
          </a:p>
          <a:p>
            <a:r>
              <a:rPr lang="en-US" dirty="0" smtClean="0"/>
              <a:t>other </a:t>
            </a:r>
          </a:p>
          <a:p>
            <a:r>
              <a:rPr lang="en-US" dirty="0" smtClean="0"/>
              <a:t>neurons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277896" y="4242532"/>
            <a:ext cx="95359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“input” </a:t>
            </a:r>
          </a:p>
          <a:p>
            <a:r>
              <a:rPr lang="en-US" altLang="zh-TW" dirty="0" smtClean="0"/>
              <a:t>from</a:t>
            </a:r>
            <a:r>
              <a:rPr lang="en-US" dirty="0" smtClean="0"/>
              <a:t> </a:t>
            </a:r>
          </a:p>
          <a:p>
            <a:r>
              <a:rPr lang="en-US" dirty="0" smtClean="0"/>
              <a:t>other </a:t>
            </a:r>
          </a:p>
          <a:p>
            <a:r>
              <a:rPr lang="en-US" dirty="0" smtClean="0"/>
              <a:t>neurons</a:t>
            </a:r>
            <a:endParaRPr lang="en-US" dirty="0"/>
          </a:p>
        </p:txBody>
      </p:sp>
      <p:sp>
        <p:nvSpPr>
          <p:cNvPr id="36" name="Right Arrow 35"/>
          <p:cNvSpPr/>
          <p:nvPr/>
        </p:nvSpPr>
        <p:spPr>
          <a:xfrm>
            <a:off x="8248706" y="3663276"/>
            <a:ext cx="556592" cy="531743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37" name="Right Arrow 36"/>
          <p:cNvSpPr/>
          <p:nvPr/>
        </p:nvSpPr>
        <p:spPr>
          <a:xfrm>
            <a:off x="207950" y="3663275"/>
            <a:ext cx="556592" cy="531743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38" name="Right Arrow 37"/>
          <p:cNvSpPr/>
          <p:nvPr/>
        </p:nvSpPr>
        <p:spPr>
          <a:xfrm rot="19098954">
            <a:off x="1155136" y="4710876"/>
            <a:ext cx="556592" cy="531743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39" name="Right Arrow 38"/>
          <p:cNvSpPr/>
          <p:nvPr/>
        </p:nvSpPr>
        <p:spPr>
          <a:xfrm rot="1774072">
            <a:off x="819344" y="2446063"/>
            <a:ext cx="556592" cy="531743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40" name="Right Arrow 39"/>
          <p:cNvSpPr/>
          <p:nvPr/>
        </p:nvSpPr>
        <p:spPr>
          <a:xfrm rot="2942994">
            <a:off x="1785092" y="1665450"/>
            <a:ext cx="556592" cy="531743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41" name="Right Arrow 40"/>
          <p:cNvSpPr/>
          <p:nvPr/>
        </p:nvSpPr>
        <p:spPr>
          <a:xfrm rot="19829751">
            <a:off x="7875562" y="2913538"/>
            <a:ext cx="556592" cy="531743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42" name="Right Arrow 41"/>
          <p:cNvSpPr/>
          <p:nvPr/>
        </p:nvSpPr>
        <p:spPr>
          <a:xfrm rot="19174218">
            <a:off x="7118156" y="2670065"/>
            <a:ext cx="556592" cy="531743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43" name="Right Arrow 42"/>
          <p:cNvSpPr/>
          <p:nvPr/>
        </p:nvSpPr>
        <p:spPr>
          <a:xfrm rot="1643262">
            <a:off x="7834434" y="5172700"/>
            <a:ext cx="556592" cy="531743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44" name="Right Arrow 43"/>
          <p:cNvSpPr/>
          <p:nvPr/>
        </p:nvSpPr>
        <p:spPr>
          <a:xfrm rot="3888581">
            <a:off x="6937894" y="5459502"/>
            <a:ext cx="556592" cy="531743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45" name="Right Arrow 44"/>
          <p:cNvSpPr/>
          <p:nvPr/>
        </p:nvSpPr>
        <p:spPr>
          <a:xfrm rot="16200000">
            <a:off x="2001484" y="5127578"/>
            <a:ext cx="556592" cy="531743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46" name="Oval 45"/>
          <p:cNvSpPr/>
          <p:nvPr/>
        </p:nvSpPr>
        <p:spPr>
          <a:xfrm>
            <a:off x="0" y="4297784"/>
            <a:ext cx="288235" cy="278296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mtClean="0"/>
              <a:t>1</a:t>
            </a:r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3551810" y="3318799"/>
            <a:ext cx="288235" cy="278296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2</a:t>
            </a:r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3190258" y="2234390"/>
            <a:ext cx="11079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400" dirty="0" smtClean="0"/>
              <a:t>soma</a:t>
            </a:r>
          </a:p>
          <a:p>
            <a:pPr algn="ctr"/>
            <a:r>
              <a:rPr lang="zh-TW" altLang="en-US" sz="2400" dirty="0" smtClean="0">
                <a:latin typeface="Microsoft JhengHei" charset="-120"/>
                <a:ea typeface="Microsoft JhengHei" charset="-120"/>
                <a:cs typeface="Microsoft JhengHei" charset="-120"/>
              </a:rPr>
              <a:t>細胞體</a:t>
            </a:r>
            <a:endParaRPr lang="en-US" altLang="zh-TW" sz="2400" dirty="0" smtClean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cxnSp>
        <p:nvCxnSpPr>
          <p:cNvPr id="49" name="Straight Arrow Connector 48"/>
          <p:cNvCxnSpPr/>
          <p:nvPr/>
        </p:nvCxnSpPr>
        <p:spPr>
          <a:xfrm flipH="1">
            <a:off x="3190258" y="3065387"/>
            <a:ext cx="553998" cy="5167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Oval 49"/>
          <p:cNvSpPr/>
          <p:nvPr/>
        </p:nvSpPr>
        <p:spPr>
          <a:xfrm>
            <a:off x="7677253" y="4320450"/>
            <a:ext cx="288235" cy="278296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3</a:t>
            </a:r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3814632" y="3273216"/>
            <a:ext cx="1105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activation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2630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  <p:bldP spid="31" grpId="0"/>
      <p:bldP spid="33" grpId="0"/>
      <p:bldP spid="34" grpId="0"/>
      <p:bldP spid="35" grpId="0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/>
      <p:bldP spid="50" grpId="0" animBg="1"/>
      <p:bldP spid="5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+mn-lt"/>
                <a:ea typeface="Microsoft JhengHei UI" panose="020B0604030504040204" pitchFamily="34" charset="-120"/>
              </a:rPr>
              <a:t>人工神經元</a:t>
            </a:r>
            <a:endParaRPr lang="en-US" dirty="0">
              <a:latin typeface="+mn-lt"/>
              <a:ea typeface="Microsoft JhengHei UI" panose="020B0604030504040204" pitchFamily="34" charset="-120"/>
            </a:endParaRPr>
          </a:p>
        </p:txBody>
      </p:sp>
      <p:sp>
        <p:nvSpPr>
          <p:cNvPr id="27" name="Oval 26"/>
          <p:cNvSpPr/>
          <p:nvPr/>
        </p:nvSpPr>
        <p:spPr>
          <a:xfrm>
            <a:off x="1601561" y="2204494"/>
            <a:ext cx="643094" cy="663191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800" dirty="0">
              <a:ea typeface="Microsoft JhengHei UI" panose="020B0604030504040204" pitchFamily="34" charset="-120"/>
            </a:endParaRPr>
          </a:p>
        </p:txBody>
      </p:sp>
      <p:sp>
        <p:nvSpPr>
          <p:cNvPr id="28" name="Oval 27"/>
          <p:cNvSpPr/>
          <p:nvPr/>
        </p:nvSpPr>
        <p:spPr>
          <a:xfrm>
            <a:off x="1601561" y="3487330"/>
            <a:ext cx="643094" cy="663191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800" dirty="0">
              <a:ea typeface="Microsoft JhengHei UI" panose="020B0604030504040204" pitchFamily="34" charset="-120"/>
            </a:endParaRPr>
          </a:p>
        </p:txBody>
      </p:sp>
      <p:sp>
        <p:nvSpPr>
          <p:cNvPr id="29" name="Oval 28"/>
          <p:cNvSpPr/>
          <p:nvPr/>
        </p:nvSpPr>
        <p:spPr>
          <a:xfrm>
            <a:off x="1601561" y="4770166"/>
            <a:ext cx="643094" cy="663191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800" dirty="0">
              <a:ea typeface="Microsoft JhengHei UI" panose="020B0604030504040204" pitchFamily="34" charset="-120"/>
            </a:endParaRPr>
          </a:p>
        </p:txBody>
      </p:sp>
      <p:sp>
        <p:nvSpPr>
          <p:cNvPr id="30" name="Oval 29"/>
          <p:cNvSpPr/>
          <p:nvPr/>
        </p:nvSpPr>
        <p:spPr>
          <a:xfrm>
            <a:off x="6923864" y="3487330"/>
            <a:ext cx="643094" cy="663191"/>
          </a:xfrm>
          <a:prstGeom prst="ellipse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800" dirty="0">
              <a:ea typeface="Microsoft JhengHei UI" panose="020B0604030504040204" pitchFamily="34" charset="-12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3989071" y="3447135"/>
            <a:ext cx="1993302" cy="74357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ea typeface="Microsoft JhengHei UI" panose="020B0604030504040204" pitchFamily="34" charset="-120"/>
            </a:endParaRPr>
          </a:p>
        </p:txBody>
      </p:sp>
      <p:cxnSp>
        <p:nvCxnSpPr>
          <p:cNvPr id="32" name="Straight Arrow Connector 31"/>
          <p:cNvCxnSpPr>
            <a:stCxn id="31" idx="3"/>
          </p:cNvCxnSpPr>
          <p:nvPr/>
        </p:nvCxnSpPr>
        <p:spPr>
          <a:xfrm>
            <a:off x="5982373" y="3818925"/>
            <a:ext cx="941491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2244655" y="2536090"/>
            <a:ext cx="1744416" cy="128283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V="1">
            <a:off x="2244655" y="3818925"/>
            <a:ext cx="1744416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V="1">
            <a:off x="2244655" y="3818925"/>
            <a:ext cx="1744416" cy="128283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4930561" y="3447135"/>
            <a:ext cx="0" cy="7435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>
            <a:off x="4119935" y="3624832"/>
            <a:ext cx="67975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 smtClean="0">
                <a:ea typeface="Microsoft JhengHei UI" panose="020B0604030504040204" pitchFamily="34" charset="-120"/>
              </a:rPr>
              <a:t>加總</a:t>
            </a:r>
            <a:endParaRPr lang="en-US" dirty="0">
              <a:ea typeface="Microsoft JhengHei UI" panose="020B0604030504040204" pitchFamily="34" charset="-120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4930561" y="3622765"/>
            <a:ext cx="107235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HK" altLang="en-US" sz="1600" dirty="0">
                <a:ea typeface="Microsoft JhengHei UI" panose="020B0604030504040204" pitchFamily="34" charset="-120"/>
              </a:rPr>
              <a:t>激勵函數</a:t>
            </a:r>
            <a:endParaRPr lang="en-US" sz="1600" dirty="0">
              <a:ea typeface="Microsoft JhengHei UI" panose="020B0604030504040204" pitchFamily="34" charset="-12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891366" y="2955393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ea typeface="Microsoft JhengHei UI" panose="020B0604030504040204" pitchFamily="34" charset="-120"/>
              </a:rPr>
              <a:t>輸出</a:t>
            </a:r>
            <a:endParaRPr lang="en-US" altLang="zh-TW" sz="2400" dirty="0">
              <a:ea typeface="Microsoft JhengHei UI" panose="020B0604030504040204" pitchFamily="34" charset="-12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498150" y="1584849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ea typeface="Microsoft JhengHei UI" panose="020B0604030504040204" pitchFamily="34" charset="-120"/>
              </a:rPr>
              <a:t>輸入</a:t>
            </a:r>
            <a:endParaRPr lang="en-US" sz="2400" dirty="0">
              <a:ea typeface="Microsoft JhengHei UI" panose="020B0604030504040204" pitchFamily="34" charset="-12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1465333" y="5591333"/>
            <a:ext cx="13863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ea typeface="Microsoft JhengHei UI" panose="020B0604030504040204" pitchFamily="34" charset="-120"/>
              </a:rPr>
              <a:t>(~</a:t>
            </a:r>
            <a:r>
              <a:rPr lang="zh-CN" altLang="en-US" dirty="0" smtClean="0">
                <a:ea typeface="Microsoft JhengHei UI" panose="020B0604030504040204" pitchFamily="34" charset="-120"/>
              </a:rPr>
              <a:t>樹突</a:t>
            </a:r>
            <a:r>
              <a:rPr lang="en-US" dirty="0" smtClean="0">
                <a:ea typeface="Microsoft JhengHei UI" panose="020B0604030504040204" pitchFamily="34" charset="-120"/>
              </a:rPr>
              <a:t>)</a:t>
            </a:r>
            <a:endParaRPr lang="en-US" dirty="0">
              <a:ea typeface="Microsoft JhengHei UI" panose="020B0604030504040204" pitchFamily="34" charset="-120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6840071" y="4195812"/>
            <a:ext cx="9028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>
                <a:ea typeface="Microsoft JhengHei UI" panose="020B0604030504040204" pitchFamily="34" charset="-120"/>
              </a:rPr>
              <a:t>(~</a:t>
            </a:r>
            <a:r>
              <a:rPr lang="zh-CN" altLang="en-US" dirty="0" smtClean="0">
                <a:ea typeface="Microsoft JhengHei UI" panose="020B0604030504040204" pitchFamily="34" charset="-120"/>
              </a:rPr>
              <a:t>軸突</a:t>
            </a:r>
            <a:r>
              <a:rPr lang="en-US" dirty="0" smtClean="0">
                <a:ea typeface="Microsoft JhengHei UI" panose="020B0604030504040204" pitchFamily="34" charset="-120"/>
              </a:rPr>
              <a:t>)</a:t>
            </a:r>
            <a:endParaRPr lang="en-US" dirty="0">
              <a:ea typeface="Microsoft JhengHei UI" panose="020B0604030504040204" pitchFamily="34" charset="-120"/>
              <a:cs typeface="Microsoft JhengHei" charset="-12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4459814" y="4248805"/>
            <a:ext cx="11336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>
                <a:ea typeface="Microsoft JhengHei UI" panose="020B0604030504040204" pitchFamily="34" charset="-120"/>
              </a:rPr>
              <a:t>(~</a:t>
            </a:r>
            <a:r>
              <a:rPr lang="zh-CN" altLang="en-US" dirty="0" smtClean="0">
                <a:ea typeface="Microsoft JhengHei UI" panose="020B0604030504040204" pitchFamily="34" charset="-120"/>
              </a:rPr>
              <a:t>細胞體</a:t>
            </a:r>
            <a:r>
              <a:rPr lang="en-US" dirty="0" smtClean="0">
                <a:ea typeface="Microsoft JhengHei UI" panose="020B0604030504040204" pitchFamily="34" charset="-120"/>
              </a:rPr>
              <a:t>)</a:t>
            </a:r>
            <a:endParaRPr lang="en-US" dirty="0">
              <a:ea typeface="Microsoft JhengHei UI" panose="020B0604030504040204" pitchFamily="34" charset="-120"/>
              <a:cs typeface="Microsoft JhengHei" charset="-120"/>
            </a:endParaRPr>
          </a:p>
        </p:txBody>
      </p:sp>
      <p:sp>
        <p:nvSpPr>
          <p:cNvPr id="44" name="Rectangular Callout 43"/>
          <p:cNvSpPr/>
          <p:nvPr/>
        </p:nvSpPr>
        <p:spPr>
          <a:xfrm>
            <a:off x="4926959" y="1877472"/>
            <a:ext cx="2087616" cy="1074825"/>
          </a:xfrm>
          <a:prstGeom prst="wedgeRectCallout">
            <a:avLst>
              <a:gd name="adj1" fmla="val -32813"/>
              <a:gd name="adj2" fmla="val 109465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ea typeface="Microsoft JhengHei UI" panose="020B0604030504040204" pitchFamily="34" charset="-120"/>
              </a:rPr>
              <a:t>例子：總和</a:t>
            </a:r>
            <a:r>
              <a:rPr lang="zh-CN" altLang="en-US" dirty="0" smtClean="0">
                <a:ea typeface="Microsoft JhengHei UI" panose="020B0604030504040204" pitchFamily="34" charset="-120"/>
              </a:rPr>
              <a:t>大於</a:t>
            </a:r>
            <a:r>
              <a:rPr lang="en-US" altLang="zh-CN" dirty="0" smtClean="0">
                <a:ea typeface="Microsoft JhengHei UI" panose="020B0604030504040204" pitchFamily="34" charset="-120"/>
              </a:rPr>
              <a:t>0</a:t>
            </a:r>
            <a:r>
              <a:rPr lang="zh-CN" altLang="en-US" dirty="0" smtClean="0">
                <a:ea typeface="Microsoft JhengHei UI" panose="020B0604030504040204" pitchFamily="34" charset="-120"/>
              </a:rPr>
              <a:t>者，輸出為</a:t>
            </a:r>
            <a:r>
              <a:rPr lang="en-US" altLang="zh-CN" dirty="0" smtClean="0">
                <a:ea typeface="Microsoft JhengHei UI" panose="020B0604030504040204" pitchFamily="34" charset="-120"/>
              </a:rPr>
              <a:t>1</a:t>
            </a:r>
            <a:r>
              <a:rPr lang="zh-CN" altLang="en-US" dirty="0" smtClean="0">
                <a:ea typeface="Microsoft JhengHei UI" panose="020B0604030504040204" pitchFamily="34" charset="-120"/>
              </a:rPr>
              <a:t>，否則為</a:t>
            </a:r>
            <a:r>
              <a:rPr lang="en-US" altLang="zh-CN" dirty="0" smtClean="0">
                <a:ea typeface="Microsoft JhengHei UI" panose="020B0604030504040204" pitchFamily="34" charset="-120"/>
              </a:rPr>
              <a:t>0</a:t>
            </a:r>
            <a:r>
              <a:rPr lang="zh-CN" altLang="en-US" dirty="0" smtClean="0">
                <a:ea typeface="Microsoft JhengHei UI" panose="020B0604030504040204" pitchFamily="34" charset="-120"/>
              </a:rPr>
              <a:t>。</a:t>
            </a:r>
            <a:endParaRPr lang="en-US" dirty="0">
              <a:ea typeface="Microsoft JhengHei UI" panose="020B0604030504040204" pitchFamily="34" charset="-120"/>
            </a:endParaRPr>
          </a:p>
        </p:txBody>
      </p:sp>
      <p:sp>
        <p:nvSpPr>
          <p:cNvPr id="45" name="Rectangular Callout 44"/>
          <p:cNvSpPr/>
          <p:nvPr/>
        </p:nvSpPr>
        <p:spPr>
          <a:xfrm>
            <a:off x="3205283" y="1887679"/>
            <a:ext cx="1594410" cy="1064617"/>
          </a:xfrm>
          <a:prstGeom prst="wedgeRectCallout">
            <a:avLst>
              <a:gd name="adj1" fmla="val 12067"/>
              <a:gd name="adj2" fmla="val 101438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ea typeface="Microsoft JhengHei UI" panose="020B0604030504040204" pitchFamily="34" charset="-120"/>
              </a:rPr>
              <a:t>把各</a:t>
            </a:r>
            <a:r>
              <a:rPr lang="zh-CN" altLang="en-US" dirty="0" smtClean="0">
                <a:ea typeface="Microsoft JhengHei UI" panose="020B0604030504040204" pitchFamily="34" charset="-120"/>
              </a:rPr>
              <a:t>輸入值</a:t>
            </a:r>
            <a:r>
              <a:rPr lang="en-US" dirty="0" smtClean="0">
                <a:ea typeface="Microsoft JhengHei UI" panose="020B0604030504040204" pitchFamily="34" charset="-120"/>
              </a:rPr>
              <a:t> </a:t>
            </a:r>
            <a:r>
              <a:rPr lang="zh-CN" altLang="en-US" dirty="0">
                <a:ea typeface="Microsoft JhengHei UI" panose="020B0604030504040204" pitchFamily="34" charset="-120"/>
              </a:rPr>
              <a:t>乘</a:t>
            </a:r>
            <a:r>
              <a:rPr lang="zh-CN" altLang="en-US" dirty="0" smtClean="0">
                <a:ea typeface="Microsoft JhengHei UI" panose="020B0604030504040204" pitchFamily="34" charset="-120"/>
              </a:rPr>
              <a:t>以權值，然後加起來</a:t>
            </a:r>
            <a:r>
              <a:rPr lang="en-US" dirty="0" smtClean="0">
                <a:ea typeface="Microsoft JhengHei UI" panose="020B0604030504040204" pitchFamily="34" charset="-120"/>
              </a:rPr>
              <a:t> </a:t>
            </a:r>
            <a:endParaRPr lang="en-US" dirty="0">
              <a:ea typeface="Microsoft JhengHei UI" panose="020B0604030504040204" pitchFamily="34" charset="-120"/>
            </a:endParaRPr>
          </a:p>
        </p:txBody>
      </p:sp>
      <p:sp>
        <p:nvSpPr>
          <p:cNvPr id="46" name="Oval 45"/>
          <p:cNvSpPr/>
          <p:nvPr/>
        </p:nvSpPr>
        <p:spPr>
          <a:xfrm>
            <a:off x="1601561" y="2204493"/>
            <a:ext cx="643094" cy="663191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>
                <a:ea typeface="Microsoft JhengHei UI" panose="020B0604030504040204" pitchFamily="34" charset="-120"/>
              </a:rPr>
              <a:t>1</a:t>
            </a:r>
          </a:p>
        </p:txBody>
      </p:sp>
      <p:sp>
        <p:nvSpPr>
          <p:cNvPr id="47" name="Oval 46"/>
          <p:cNvSpPr/>
          <p:nvPr/>
        </p:nvSpPr>
        <p:spPr>
          <a:xfrm>
            <a:off x="1601558" y="3487328"/>
            <a:ext cx="643094" cy="663191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>
                <a:ea typeface="Microsoft JhengHei UI" panose="020B0604030504040204" pitchFamily="34" charset="-120"/>
              </a:rPr>
              <a:t>0</a:t>
            </a:r>
          </a:p>
        </p:txBody>
      </p:sp>
      <p:sp>
        <p:nvSpPr>
          <p:cNvPr id="48" name="Oval 47"/>
          <p:cNvSpPr/>
          <p:nvPr/>
        </p:nvSpPr>
        <p:spPr>
          <a:xfrm>
            <a:off x="1601558" y="4770162"/>
            <a:ext cx="643094" cy="663191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>
                <a:ea typeface="Microsoft JhengHei UI" panose="020B0604030504040204" pitchFamily="34" charset="-120"/>
              </a:rPr>
              <a:t>1</a:t>
            </a:r>
          </a:p>
        </p:txBody>
      </p:sp>
      <p:sp>
        <p:nvSpPr>
          <p:cNvPr id="49" name="Oval 48"/>
          <p:cNvSpPr/>
          <p:nvPr/>
        </p:nvSpPr>
        <p:spPr>
          <a:xfrm>
            <a:off x="6923864" y="3487328"/>
            <a:ext cx="643094" cy="663191"/>
          </a:xfrm>
          <a:prstGeom prst="ellipse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>
                <a:ea typeface="Microsoft JhengHei UI" panose="020B0604030504040204" pitchFamily="34" charset="-120"/>
              </a:rPr>
              <a:t>1</a:t>
            </a:r>
          </a:p>
        </p:txBody>
      </p:sp>
      <p:sp>
        <p:nvSpPr>
          <p:cNvPr id="50" name="Up Arrow Callout 49"/>
          <p:cNvSpPr/>
          <p:nvPr/>
        </p:nvSpPr>
        <p:spPr>
          <a:xfrm>
            <a:off x="3975309" y="4480145"/>
            <a:ext cx="951650" cy="993404"/>
          </a:xfrm>
          <a:prstGeom prst="upArrowCallout">
            <a:avLst/>
          </a:prstGeom>
          <a:ln>
            <a:solidFill>
              <a:srgbClr val="0080FF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>
                <a:ea typeface="Microsoft JhengHei UI" panose="020B0604030504040204" pitchFamily="34" charset="-120"/>
              </a:rPr>
              <a:t>答案：</a:t>
            </a:r>
            <a:r>
              <a:rPr lang="en-US" sz="2000" dirty="0" smtClean="0">
                <a:ea typeface="Microsoft JhengHei UI" panose="020B0604030504040204" pitchFamily="34" charset="-120"/>
              </a:rPr>
              <a:t> </a:t>
            </a:r>
            <a:r>
              <a:rPr lang="en-US" sz="2000" dirty="0">
                <a:ea typeface="Microsoft JhengHei UI" panose="020B0604030504040204" pitchFamily="34" charset="-120"/>
              </a:rPr>
              <a:t>0.8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1756748" y="2915954"/>
            <a:ext cx="1334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ea typeface="Microsoft JhengHei UI" panose="020B0604030504040204" pitchFamily="34" charset="-120"/>
              </a:rPr>
              <a:t>weight </a:t>
            </a:r>
            <a:r>
              <a:rPr lang="en-US">
                <a:ea typeface="Microsoft JhengHei UI" panose="020B0604030504040204" pitchFamily="34" charset="-120"/>
              </a:rPr>
              <a:t>= 0.5</a:t>
            </a:r>
            <a:endParaRPr lang="en-US" dirty="0">
              <a:ea typeface="Microsoft JhengHei UI" panose="020B0604030504040204" pitchFamily="34" charset="-12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2388210" y="3511146"/>
            <a:ext cx="1334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ea typeface="Microsoft JhengHei UI" panose="020B0604030504040204" pitchFamily="34" charset="-120"/>
              </a:rPr>
              <a:t>weight = 0.2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1756748" y="4452335"/>
            <a:ext cx="1334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ea typeface="Microsoft JhengHei UI" panose="020B0604030504040204" pitchFamily="34" charset="-120"/>
              </a:rPr>
              <a:t>weight = 0.3</a:t>
            </a:r>
          </a:p>
        </p:txBody>
      </p:sp>
    </p:spTree>
    <p:extLst>
      <p:ext uri="{BB962C8B-B14F-4D97-AF65-F5344CB8AC3E}">
        <p14:creationId xmlns:p14="http://schemas.microsoft.com/office/powerpoint/2010/main" val="2209426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47" grpId="0" animBg="1"/>
      <p:bldP spid="48" grpId="0" animBg="1"/>
      <p:bldP spid="49" grpId="0" animBg="1"/>
      <p:bldP spid="5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類神經網路：神經元連在一起</a:t>
            </a:r>
            <a:endParaRPr lang="en-US" sz="4000" dirty="0">
              <a:latin typeface="Microsoft JhengHei UI" panose="020B0604030504040204" pitchFamily="34" charset="-120"/>
              <a:ea typeface="Microsoft JhengHei UI" panose="020B0604030504040204" pitchFamily="34" charset="-120"/>
              <a:cs typeface="Microsoft JhengHei" charset="-12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1451" y="1502799"/>
            <a:ext cx="6575530" cy="4159405"/>
          </a:xfrm>
          <a:prstGeom prst="rect">
            <a:avLst/>
          </a:prstGeom>
        </p:spPr>
      </p:pic>
      <p:sp>
        <p:nvSpPr>
          <p:cNvPr id="4" name="TextBox 39"/>
          <p:cNvSpPr txBox="1"/>
          <p:nvPr/>
        </p:nvSpPr>
        <p:spPr>
          <a:xfrm>
            <a:off x="1983307" y="1523335"/>
            <a:ext cx="877163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zh-CN" altLang="en-US" dirty="0">
                <a:ea typeface="Microsoft JhengHei UI" panose="020B0604030504040204" pitchFamily="34" charset="-120"/>
              </a:rPr>
              <a:t>輸入層</a:t>
            </a:r>
            <a:endParaRPr lang="en-US" dirty="0">
              <a:ea typeface="Microsoft JhengHei UI" panose="020B0604030504040204" pitchFamily="34" charset="-120"/>
            </a:endParaRPr>
          </a:p>
        </p:txBody>
      </p:sp>
      <p:sp>
        <p:nvSpPr>
          <p:cNvPr id="5" name="TextBox 40"/>
          <p:cNvSpPr txBox="1"/>
          <p:nvPr/>
        </p:nvSpPr>
        <p:spPr>
          <a:xfrm>
            <a:off x="4145519" y="1523335"/>
            <a:ext cx="877163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ea typeface="Microsoft JhengHei UI" panose="020B0604030504040204" pitchFamily="34" charset="-120"/>
              </a:rPr>
              <a:t>隱藏層</a:t>
            </a:r>
            <a:endParaRPr lang="en-US" dirty="0">
              <a:ea typeface="Microsoft JhengHei UI" panose="020B0604030504040204" pitchFamily="34" charset="-120"/>
            </a:endParaRPr>
          </a:p>
        </p:txBody>
      </p:sp>
      <p:sp>
        <p:nvSpPr>
          <p:cNvPr id="6" name="TextBox 41"/>
          <p:cNvSpPr txBox="1"/>
          <p:nvPr/>
        </p:nvSpPr>
        <p:spPr>
          <a:xfrm>
            <a:off x="6258415" y="1523335"/>
            <a:ext cx="877163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ea typeface="Microsoft JhengHei UI" panose="020B0604030504040204" pitchFamily="34" charset="-120"/>
              </a:rPr>
              <a:t>輸出層</a:t>
            </a:r>
            <a:endParaRPr lang="en-US" dirty="0"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63895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自訂 1">
      <a:dk1>
        <a:sysClr val="windowText" lastClr="000000"/>
      </a:dk1>
      <a:lt1>
        <a:sysClr val="window" lastClr="FFFFFF"/>
      </a:lt1>
      <a:dk2>
        <a:srgbClr val="5B6973"/>
      </a:dk2>
      <a:lt2>
        <a:srgbClr val="E7ECED"/>
      </a:lt2>
      <a:accent1>
        <a:srgbClr val="98C723"/>
      </a:accent1>
      <a:accent2>
        <a:srgbClr val="59B0B9"/>
      </a:accent2>
      <a:accent3>
        <a:srgbClr val="DEAE00"/>
      </a:accent3>
      <a:accent4>
        <a:srgbClr val="B77BB4"/>
      </a:accent4>
      <a:accent5>
        <a:srgbClr val="E0773C"/>
      </a:accent5>
      <a:accent6>
        <a:srgbClr val="A98D63"/>
      </a:accent6>
      <a:hlink>
        <a:srgbClr val="26CBEC"/>
      </a:hlink>
      <a:folHlink>
        <a:srgbClr val="598C8C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Crop</Template>
  <TotalTime>3396</TotalTime>
  <Words>1919</Words>
  <Application>Microsoft Office PowerPoint</Application>
  <PresentationFormat>如螢幕大小 (4:3)</PresentationFormat>
  <Paragraphs>951</Paragraphs>
  <Slides>48</Slides>
  <Notes>8</Notes>
  <HiddenSlides>0</HiddenSlides>
  <MMClips>0</MMClips>
  <ScaleCrop>false</ScaleCrop>
  <HeadingPairs>
    <vt:vector size="6" baseType="variant">
      <vt:variant>
        <vt:lpstr>使用字型</vt:lpstr>
      </vt:variant>
      <vt:variant>
        <vt:i4>12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48</vt:i4>
      </vt:variant>
    </vt:vector>
  </HeadingPairs>
  <TitlesOfParts>
    <vt:vector size="61" baseType="lpstr">
      <vt:lpstr>等线</vt:lpstr>
      <vt:lpstr>Microsoft JhengHei UI</vt:lpstr>
      <vt:lpstr>Roboto</vt:lpstr>
      <vt:lpstr>Roboto Medium</vt:lpstr>
      <vt:lpstr>Roboto Thin</vt:lpstr>
      <vt:lpstr>微軟正黑體</vt:lpstr>
      <vt:lpstr>微軟正黑體</vt:lpstr>
      <vt:lpstr>新細明體</vt:lpstr>
      <vt:lpstr>Arial</vt:lpstr>
      <vt:lpstr>Calibri</vt:lpstr>
      <vt:lpstr>Calibri Light</vt:lpstr>
      <vt:lpstr>Wingdings</vt:lpstr>
      <vt:lpstr>Office Theme</vt:lpstr>
      <vt:lpstr>人工神經網絡及語言科技</vt:lpstr>
      <vt:lpstr>大綱</vt:lpstr>
      <vt:lpstr>重要概念</vt:lpstr>
      <vt:lpstr>PowerPoint 簡報</vt:lpstr>
      <vt:lpstr>深度學習的應用</vt:lpstr>
      <vt:lpstr>PowerPoint 簡報</vt:lpstr>
      <vt:lpstr>生物神經元</vt:lpstr>
      <vt:lpstr>人工神經元</vt:lpstr>
      <vt:lpstr>類神經網路：神經元連在一起</vt:lpstr>
      <vt:lpstr>深度學習：Many 隱藏層！</vt:lpstr>
      <vt:lpstr>類神經網路</vt:lpstr>
      <vt:lpstr>示例：分類</vt:lpstr>
      <vt:lpstr>PowerPoint 簡報</vt:lpstr>
      <vt:lpstr>PowerPoint 簡報</vt:lpstr>
      <vt:lpstr>PowerPoint 簡報</vt:lpstr>
      <vt:lpstr>示例：分類</vt:lpstr>
      <vt:lpstr>深度學習的三大重點</vt:lpstr>
      <vt:lpstr>PowerPoint 簡報</vt:lpstr>
      <vt:lpstr>類神經網路在語言科技的應用</vt:lpstr>
      <vt:lpstr>PowerPoint 簡報</vt:lpstr>
      <vt:lpstr>PowerPoint 簡報</vt:lpstr>
      <vt:lpstr>PowerPoint 簡報</vt:lpstr>
      <vt:lpstr>PowerPoint 簡報</vt:lpstr>
      <vt:lpstr>PowerPoint 簡報</vt:lpstr>
      <vt:lpstr>機器翻譯的三大傳統方法</vt:lpstr>
      <vt:lpstr>Automatic Translation as a Prediction Problem: Given X, what is the next word?</vt:lpstr>
      <vt:lpstr>Neural Machine Translation as Multi-class Classification</vt:lpstr>
      <vt:lpstr>Neural Machine Translation</vt:lpstr>
      <vt:lpstr>Neural Machine Translation</vt:lpstr>
      <vt:lpstr>Neural Machine Translation</vt:lpstr>
      <vt:lpstr>Neural Machine Translation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實作</vt:lpstr>
      <vt:lpstr>工具</vt:lpstr>
      <vt:lpstr>PowerPoint 簡報</vt:lpstr>
      <vt:lpstr>PowerPoint 簡報</vt:lpstr>
      <vt:lpstr>PowerPoint 簡報</vt:lpstr>
      <vt:lpstr>要點</vt:lpstr>
      <vt:lpstr>PowerPoint 簡報</vt:lpstr>
      <vt:lpstr>謝謝！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Learning Talk</dc:title>
  <dc:creator>Sai Cheong Siu</dc:creator>
  <cp:lastModifiedBy>idibydi</cp:lastModifiedBy>
  <cp:revision>211</cp:revision>
  <cp:lastPrinted>2019-05-28T06:42:53Z</cp:lastPrinted>
  <dcterms:created xsi:type="dcterms:W3CDTF">2018-11-18T03:51:49Z</dcterms:created>
  <dcterms:modified xsi:type="dcterms:W3CDTF">2019-07-04T16:19:47Z</dcterms:modified>
</cp:coreProperties>
</file>